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7" r:id="rId2"/>
    <p:sldId id="256" r:id="rId3"/>
    <p:sldId id="264" r:id="rId4"/>
    <p:sldId id="3337" r:id="rId5"/>
    <p:sldId id="3342" r:id="rId6"/>
    <p:sldId id="3338" r:id="rId7"/>
    <p:sldId id="3343" r:id="rId8"/>
    <p:sldId id="258" r:id="rId9"/>
    <p:sldId id="3331" r:id="rId10"/>
    <p:sldId id="3333" r:id="rId11"/>
    <p:sldId id="3332" r:id="rId12"/>
    <p:sldId id="3344" r:id="rId13"/>
    <p:sldId id="3346" r:id="rId14"/>
    <p:sldId id="3347" r:id="rId15"/>
    <p:sldId id="3345" r:id="rId16"/>
    <p:sldId id="3348" r:id="rId17"/>
    <p:sldId id="263" r:id="rId18"/>
  </p:sldIdLst>
  <p:sldSz cx="18288000" cy="10287000"/>
  <p:notesSz cx="6858000" cy="9144000"/>
  <p:embeddedFontLst>
    <p:embeddedFont>
      <p:font typeface="Bodoni 72 Book" pitchFamily="2" charset="0"/>
      <p:regular r:id="rId20"/>
      <p:italic r:id="rId21"/>
    </p:embeddedFont>
    <p:embeddedFont>
      <p:font typeface="Gotham" panose="02000504050000020004" pitchFamily="2" charset="0"/>
      <p:regular r:id="rId22"/>
      <p:bold r:id="rId23"/>
      <p:italic r:id="rId24"/>
      <p:boldItalic r:id="rId25"/>
    </p:embeddedFont>
    <p:embeddedFont>
      <p:font typeface="Lato" panose="020F0502020204030203" pitchFamily="34" charset="0"/>
      <p:regular r:id="rId26"/>
      <p:bold r:id="rId27"/>
      <p:italic r:id="rId28"/>
      <p:boldItalic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48" autoAdjust="0"/>
  </p:normalViewPr>
  <p:slideViewPr>
    <p:cSldViewPr>
      <p:cViewPr>
        <p:scale>
          <a:sx n="74" d="100"/>
          <a:sy n="74" d="100"/>
        </p:scale>
        <p:origin x="352" y="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B8BFE-6E62-9B4E-88E0-591431B046F3}" type="datetimeFigureOut">
              <a:rPr lang="es-ES_tradnl" smtClean="0"/>
              <a:t>16/9/24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E020A-46C5-7D44-83F7-0A4F97E90B4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10208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E020A-46C5-7D44-83F7-0A4F97E90B4E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43926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4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297" y="1262712"/>
            <a:ext cx="1615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297" y="2628900"/>
            <a:ext cx="16154400" cy="6819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6E4FE6C-E923-1FF1-3720-9036105C295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7079"/>
            <a:ext cx="4419600" cy="10224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onversation.com/decryptage-mieux-proteger-les-lanceurs-dalerte-cest-aussi-securiser-leconomie-19123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onversation.com/decryptage-mieux-proteger-les-lanceurs-dalerte-cest-aussi-securiser-leconomie-19123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7D7D87C-16A2-0F23-B1A3-3465A69B9E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709" b="25911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7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D8B4047-B135-D24D-B90A-F671374F2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206"/>
            <a:ext cx="18272928" cy="97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45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0C383DAA-CC28-3E14-E480-06AC302C8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3" y="408215"/>
            <a:ext cx="18244037" cy="9486899"/>
          </a:xfrm>
          <a:prstGeom prst="rect">
            <a:avLst/>
          </a:prstGeom>
        </p:spPr>
      </p:pic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AC159EAA-4412-D2EF-6D79-73A4C5BBCE04}"/>
              </a:ext>
            </a:extLst>
          </p:cNvPr>
          <p:cNvSpPr/>
          <p:nvPr/>
        </p:nvSpPr>
        <p:spPr>
          <a:xfrm>
            <a:off x="6188528" y="1877786"/>
            <a:ext cx="5633358" cy="2041071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E2F98F5-36BF-A1E5-D437-629387C91307}"/>
              </a:ext>
            </a:extLst>
          </p:cNvPr>
          <p:cNvCxnSpPr>
            <a:cxnSpLocks/>
          </p:cNvCxnSpPr>
          <p:nvPr/>
        </p:nvCxnSpPr>
        <p:spPr>
          <a:xfrm>
            <a:off x="15201900" y="3331028"/>
            <a:ext cx="62048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0594C78-E510-3941-A40D-43DA821C708B}"/>
              </a:ext>
            </a:extLst>
          </p:cNvPr>
          <p:cNvCxnSpPr>
            <a:cxnSpLocks/>
          </p:cNvCxnSpPr>
          <p:nvPr/>
        </p:nvCxnSpPr>
        <p:spPr>
          <a:xfrm>
            <a:off x="5714997" y="5747657"/>
            <a:ext cx="127363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791D48B-EA3D-7C62-C733-CAD7FE8156F6}"/>
              </a:ext>
            </a:extLst>
          </p:cNvPr>
          <p:cNvCxnSpPr>
            <a:cxnSpLocks/>
          </p:cNvCxnSpPr>
          <p:nvPr/>
        </p:nvCxnSpPr>
        <p:spPr>
          <a:xfrm>
            <a:off x="6825341" y="6172199"/>
            <a:ext cx="65314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68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E9615-7ECD-02F0-7951-03B5B36D2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64F4D72D-2987-4734-BB3E-BFF4A012C303}"/>
              </a:ext>
            </a:extLst>
          </p:cNvPr>
          <p:cNvSpPr txBox="1"/>
          <p:nvPr/>
        </p:nvSpPr>
        <p:spPr>
          <a:xfrm>
            <a:off x="5443" y="9677289"/>
            <a:ext cx="5261319" cy="5134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37"/>
              </a:lnSpc>
            </a:pPr>
            <a:r>
              <a:rPr lang="en-US" sz="1600" dirty="0">
                <a:solidFill>
                  <a:schemeClr val="bg1"/>
                </a:solidFill>
                <a:latin typeface="Gotham"/>
                <a:ea typeface="Gotham"/>
                <a:cs typeface="Gotham"/>
                <a:sym typeface="Gotham"/>
              </a:rPr>
              <a:t>Uruapan, Michoacán, a 20 de </a:t>
            </a:r>
            <a:r>
              <a:rPr lang="en-US" sz="1600" dirty="0" err="1">
                <a:solidFill>
                  <a:schemeClr val="bg1"/>
                </a:solidFill>
                <a:latin typeface="Gotham"/>
                <a:ea typeface="Gotham"/>
                <a:cs typeface="Gotham"/>
                <a:sym typeface="Gotham"/>
              </a:rPr>
              <a:t>septiembre</a:t>
            </a:r>
            <a:r>
              <a:rPr lang="en-US" sz="1600" dirty="0">
                <a:solidFill>
                  <a:schemeClr val="bg1"/>
                </a:solidFill>
                <a:latin typeface="Gotham"/>
                <a:ea typeface="Gotham"/>
                <a:cs typeface="Gotham"/>
                <a:sym typeface="Gotham"/>
              </a:rPr>
              <a:t> de 2024</a:t>
            </a: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07FC22AD-4EFF-6CF7-1354-629558B33656}"/>
              </a:ext>
            </a:extLst>
          </p:cNvPr>
          <p:cNvSpPr/>
          <p:nvPr/>
        </p:nvSpPr>
        <p:spPr>
          <a:xfrm>
            <a:off x="152400" y="880875"/>
            <a:ext cx="8784573" cy="8525250"/>
          </a:xfrm>
          <a:custGeom>
            <a:avLst/>
            <a:gdLst/>
            <a:ahLst/>
            <a:cxnLst/>
            <a:rect l="l" t="t" r="r" b="b"/>
            <a:pathLst>
              <a:path w="8784573" h="8525250">
                <a:moveTo>
                  <a:pt x="0" y="0"/>
                </a:moveTo>
                <a:lnTo>
                  <a:pt x="8784573" y="0"/>
                </a:lnTo>
                <a:lnTo>
                  <a:pt x="8784573" y="8525250"/>
                </a:lnTo>
                <a:lnTo>
                  <a:pt x="0" y="85252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324AEA7-03AB-918E-3BF7-885844447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1814" y="5551576"/>
            <a:ext cx="4544786" cy="4468724"/>
          </a:xfrm>
          <a:prstGeom prst="rect">
            <a:avLst/>
          </a:pr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2590ED6E-4B01-86A0-11EA-E7C6A1BADD3B}"/>
              </a:ext>
            </a:extLst>
          </p:cNvPr>
          <p:cNvSpPr/>
          <p:nvPr/>
        </p:nvSpPr>
        <p:spPr>
          <a:xfrm>
            <a:off x="-21771" y="9867899"/>
            <a:ext cx="18304328" cy="406253"/>
          </a:xfrm>
          <a:custGeom>
            <a:avLst/>
            <a:gdLst/>
            <a:ahLst/>
            <a:cxnLst/>
            <a:rect l="l" t="t" r="r" b="b"/>
            <a:pathLst>
              <a:path w="18565473" h="1183005">
                <a:moveTo>
                  <a:pt x="0" y="0"/>
                </a:moveTo>
                <a:lnTo>
                  <a:pt x="18565474" y="0"/>
                </a:lnTo>
                <a:lnTo>
                  <a:pt x="18565474" y="1183005"/>
                </a:lnTo>
                <a:lnTo>
                  <a:pt x="0" y="11830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0237" b="-40237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9FFEB91-27CD-F833-439E-B49D382DC1BD}"/>
              </a:ext>
            </a:extLst>
          </p:cNvPr>
          <p:cNvSpPr txBox="1"/>
          <p:nvPr/>
        </p:nvSpPr>
        <p:spPr>
          <a:xfrm>
            <a:off x="7848600" y="1333500"/>
            <a:ext cx="96684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6600" b="1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Gotham" panose="02000504050000020004" pitchFamily="2" charset="0"/>
              </a:rPr>
              <a:t>Y… Por supuesto…</a:t>
            </a:r>
            <a:endParaRPr lang="es-MX" sz="6600" b="1" dirty="0">
              <a:solidFill>
                <a:schemeClr val="tx2"/>
              </a:solidFill>
              <a:effectLst/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22206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F4380-9A1D-0725-448A-CCF0AC574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>
            <a:extLst>
              <a:ext uri="{FF2B5EF4-FFF2-40B4-BE49-F238E27FC236}">
                <a16:creationId xmlns:a16="http://schemas.microsoft.com/office/drawing/2014/main" id="{0C968787-33F1-5D52-6D43-944C65181EE3}"/>
              </a:ext>
            </a:extLst>
          </p:cNvPr>
          <p:cNvSpPr/>
          <p:nvPr/>
        </p:nvSpPr>
        <p:spPr>
          <a:xfrm>
            <a:off x="152400" y="880875"/>
            <a:ext cx="8784573" cy="8525250"/>
          </a:xfrm>
          <a:custGeom>
            <a:avLst/>
            <a:gdLst/>
            <a:ahLst/>
            <a:cxnLst/>
            <a:rect l="l" t="t" r="r" b="b"/>
            <a:pathLst>
              <a:path w="8784573" h="8525250">
                <a:moveTo>
                  <a:pt x="0" y="0"/>
                </a:moveTo>
                <a:lnTo>
                  <a:pt x="8784573" y="0"/>
                </a:lnTo>
                <a:lnTo>
                  <a:pt x="8784573" y="8525250"/>
                </a:lnTo>
                <a:lnTo>
                  <a:pt x="0" y="85252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3DA4D3C-81F2-1866-188E-30C1439A4DEE}"/>
              </a:ext>
            </a:extLst>
          </p:cNvPr>
          <p:cNvSpPr txBox="1"/>
          <p:nvPr/>
        </p:nvSpPr>
        <p:spPr>
          <a:xfrm>
            <a:off x="5443" y="9677289"/>
            <a:ext cx="5261319" cy="5134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37"/>
              </a:lnSpc>
            </a:pPr>
            <a:r>
              <a:rPr lang="en-US" sz="1600" dirty="0">
                <a:solidFill>
                  <a:schemeClr val="bg1"/>
                </a:solidFill>
                <a:latin typeface="Gotham"/>
                <a:ea typeface="Gotham"/>
                <a:cs typeface="Gotham"/>
                <a:sym typeface="Gotham"/>
              </a:rPr>
              <a:t>Uruapan, Michoacán, a 20 de </a:t>
            </a:r>
            <a:r>
              <a:rPr lang="en-US" sz="1600" dirty="0" err="1">
                <a:solidFill>
                  <a:schemeClr val="bg1"/>
                </a:solidFill>
                <a:latin typeface="Gotham"/>
                <a:ea typeface="Gotham"/>
                <a:cs typeface="Gotham"/>
                <a:sym typeface="Gotham"/>
              </a:rPr>
              <a:t>septiembre</a:t>
            </a:r>
            <a:r>
              <a:rPr lang="en-US" sz="1600" dirty="0">
                <a:solidFill>
                  <a:schemeClr val="bg1"/>
                </a:solidFill>
                <a:latin typeface="Gotham"/>
                <a:ea typeface="Gotham"/>
                <a:cs typeface="Gotham"/>
                <a:sym typeface="Gotham"/>
              </a:rPr>
              <a:t> de 2024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FEE819B-73B1-203D-7995-207702C2D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1814" y="5551576"/>
            <a:ext cx="4544786" cy="4468724"/>
          </a:xfrm>
          <a:prstGeom prst="rect">
            <a:avLst/>
          </a:pr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AEB92772-7D1F-EEDB-3DB3-98280DE032EC}"/>
              </a:ext>
            </a:extLst>
          </p:cNvPr>
          <p:cNvSpPr/>
          <p:nvPr/>
        </p:nvSpPr>
        <p:spPr>
          <a:xfrm>
            <a:off x="-21771" y="9867899"/>
            <a:ext cx="18304328" cy="406253"/>
          </a:xfrm>
          <a:custGeom>
            <a:avLst/>
            <a:gdLst/>
            <a:ahLst/>
            <a:cxnLst/>
            <a:rect l="l" t="t" r="r" b="b"/>
            <a:pathLst>
              <a:path w="18565473" h="1183005">
                <a:moveTo>
                  <a:pt x="0" y="0"/>
                </a:moveTo>
                <a:lnTo>
                  <a:pt x="18565474" y="0"/>
                </a:lnTo>
                <a:lnTo>
                  <a:pt x="18565474" y="1183005"/>
                </a:lnTo>
                <a:lnTo>
                  <a:pt x="0" y="11830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0237" b="-40237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E8EEFA8-52A4-4F92-0A72-9A8B6FF5EAE0}"/>
              </a:ext>
            </a:extLst>
          </p:cNvPr>
          <p:cNvSpPr txBox="1"/>
          <p:nvPr/>
        </p:nvSpPr>
        <p:spPr>
          <a:xfrm>
            <a:off x="8619562" y="-5443"/>
            <a:ext cx="96684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6600" b="1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Gotham" panose="02000504050000020004" pitchFamily="2" charset="0"/>
              </a:rPr>
              <a:t>SESEA Michoacán</a:t>
            </a:r>
            <a:endParaRPr lang="es-MX" sz="6600" b="1" dirty="0">
              <a:solidFill>
                <a:schemeClr val="tx2"/>
              </a:solidFill>
              <a:effectLst/>
              <a:highlight>
                <a:srgbClr val="FFFFFF"/>
              </a:highligh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C76F590-1D69-E5B5-FD66-E06E219AEE50}"/>
              </a:ext>
            </a:extLst>
          </p:cNvPr>
          <p:cNvSpPr txBox="1"/>
          <p:nvPr/>
        </p:nvSpPr>
        <p:spPr>
          <a:xfrm>
            <a:off x="8104117" y="3503652"/>
            <a:ext cx="1038477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700" b="1" dirty="0"/>
              <a:t>https://</a:t>
            </a:r>
            <a:r>
              <a:rPr lang="es-ES_tradnl" sz="2700" b="1" dirty="0" err="1"/>
              <a:t>sistemaanticorrupcion.michoacan.gob.mx</a:t>
            </a:r>
            <a:r>
              <a:rPr lang="es-ES_tradnl" sz="2700" b="1" dirty="0"/>
              <a:t>/</a:t>
            </a:r>
            <a:r>
              <a:rPr lang="es-ES_tradnl" sz="2700" b="1" dirty="0" err="1"/>
              <a:t>index.php</a:t>
            </a:r>
            <a:r>
              <a:rPr lang="es-ES_tradnl" sz="2700" b="1" dirty="0"/>
              <a:t>/denuncia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9A1D5F-FCD9-70A5-86DB-4207721F0815}"/>
              </a:ext>
            </a:extLst>
          </p:cNvPr>
          <p:cNvSpPr txBox="1"/>
          <p:nvPr/>
        </p:nvSpPr>
        <p:spPr>
          <a:xfrm>
            <a:off x="9532645" y="2528212"/>
            <a:ext cx="849882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5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4" pitchFamily="34" charset="0"/>
              </a:rPr>
              <a:t>denuncias@seseamichoacan.mx</a:t>
            </a:r>
            <a:endParaRPr lang="es-ES_tradnl" sz="4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09A24BF-D58A-12E9-46F1-11452E548D60}"/>
              </a:ext>
            </a:extLst>
          </p:cNvPr>
          <p:cNvSpPr txBox="1"/>
          <p:nvPr/>
        </p:nvSpPr>
        <p:spPr>
          <a:xfrm>
            <a:off x="9532645" y="1054933"/>
            <a:ext cx="8249047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700" b="1" i="0" u="none" strike="noStrike" dirty="0">
                <a:solidFill>
                  <a:srgbClr val="666666"/>
                </a:solidFill>
                <a:effectLst/>
                <a:latin typeface="Lato" panose="020F0502020204030203" pitchFamily="34" charset="0"/>
              </a:rPr>
              <a:t>Batalla de Casa Mata #1286, Col. Chapultepec Sur, C.P. 58260, </a:t>
            </a:r>
          </a:p>
          <a:p>
            <a:r>
              <a:rPr lang="es-MX" sz="2700" b="1" i="0" u="none" strike="noStrike" dirty="0">
                <a:solidFill>
                  <a:srgbClr val="666666"/>
                </a:solidFill>
                <a:effectLst/>
                <a:latin typeface="Lato" panose="020F0502020204030203" pitchFamily="34" charset="0"/>
              </a:rPr>
              <a:t>Morelia, Michoacán</a:t>
            </a:r>
            <a:endParaRPr lang="es-ES_tradnl" sz="27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38A339D-C1E5-5D52-A347-BDCDC506530C}"/>
              </a:ext>
            </a:extLst>
          </p:cNvPr>
          <p:cNvSpPr txBox="1"/>
          <p:nvPr/>
        </p:nvSpPr>
        <p:spPr>
          <a:xfrm>
            <a:off x="3589045" y="9189569"/>
            <a:ext cx="118872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500" b="1" dirty="0"/>
              <a:t>http://</a:t>
            </a:r>
            <a:r>
              <a:rPr lang="es-ES_tradnl" sz="4500" b="1" dirty="0" err="1"/>
              <a:t>pdeanticorrupcion.michoacan.gob.mx</a:t>
            </a:r>
            <a:r>
              <a:rPr lang="es-ES_tradnl" sz="4500" b="1" dirty="0"/>
              <a:t>/s5/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C014E8AE-279E-380F-7316-549AE41FBB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5306" y="4118346"/>
            <a:ext cx="15374241" cy="308255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A801BFE-EF98-3975-8B6C-AF5A17D28B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6131466"/>
            <a:ext cx="5060026" cy="3143604"/>
          </a:xfrm>
          <a:prstGeom prst="rect">
            <a:avLst/>
          </a:prstGeom>
        </p:spPr>
      </p:pic>
      <p:sp>
        <p:nvSpPr>
          <p:cNvPr id="19" name="Elipse 18">
            <a:extLst>
              <a:ext uri="{FF2B5EF4-FFF2-40B4-BE49-F238E27FC236}">
                <a16:creationId xmlns:a16="http://schemas.microsoft.com/office/drawing/2014/main" id="{2F7DE2A6-28DB-C717-7465-CBC406CAE454}"/>
              </a:ext>
            </a:extLst>
          </p:cNvPr>
          <p:cNvSpPr/>
          <p:nvPr/>
        </p:nvSpPr>
        <p:spPr>
          <a:xfrm>
            <a:off x="8619561" y="5583421"/>
            <a:ext cx="1286439" cy="3523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5262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0" grpId="0"/>
      <p:bldP spid="12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DD1B6-15BA-2CDC-433B-84C70C965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117D3EE-9968-B0FF-92EA-20304B64D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945906"/>
            <a:ext cx="11680371" cy="7943469"/>
          </a:xfrm>
          <a:prstGeom prst="rect">
            <a:avLst/>
          </a:prstGeom>
        </p:spPr>
      </p:pic>
      <p:sp>
        <p:nvSpPr>
          <p:cNvPr id="5" name="Freeform 3">
            <a:extLst>
              <a:ext uri="{FF2B5EF4-FFF2-40B4-BE49-F238E27FC236}">
                <a16:creationId xmlns:a16="http://schemas.microsoft.com/office/drawing/2014/main" id="{31F71D7E-0CFA-336A-B835-AB48FDC79E69}"/>
              </a:ext>
            </a:extLst>
          </p:cNvPr>
          <p:cNvSpPr/>
          <p:nvPr/>
        </p:nvSpPr>
        <p:spPr>
          <a:xfrm>
            <a:off x="152400" y="880875"/>
            <a:ext cx="8784573" cy="8525250"/>
          </a:xfrm>
          <a:custGeom>
            <a:avLst/>
            <a:gdLst/>
            <a:ahLst/>
            <a:cxnLst/>
            <a:rect l="l" t="t" r="r" b="b"/>
            <a:pathLst>
              <a:path w="8784573" h="8525250">
                <a:moveTo>
                  <a:pt x="0" y="0"/>
                </a:moveTo>
                <a:lnTo>
                  <a:pt x="8784573" y="0"/>
                </a:lnTo>
                <a:lnTo>
                  <a:pt x="8784573" y="8525250"/>
                </a:lnTo>
                <a:lnTo>
                  <a:pt x="0" y="85252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F866D4FB-871B-886B-959C-1FE251760ABA}"/>
              </a:ext>
            </a:extLst>
          </p:cNvPr>
          <p:cNvSpPr txBox="1"/>
          <p:nvPr/>
        </p:nvSpPr>
        <p:spPr>
          <a:xfrm>
            <a:off x="5443" y="9677289"/>
            <a:ext cx="5261319" cy="5134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37"/>
              </a:lnSpc>
            </a:pPr>
            <a:r>
              <a:rPr lang="en-US" sz="1600" dirty="0">
                <a:solidFill>
                  <a:schemeClr val="bg1"/>
                </a:solidFill>
                <a:latin typeface="Gotham"/>
                <a:ea typeface="Gotham"/>
                <a:cs typeface="Gotham"/>
                <a:sym typeface="Gotham"/>
              </a:rPr>
              <a:t>Uruapan, Michoacán, a 20 de </a:t>
            </a:r>
            <a:r>
              <a:rPr lang="en-US" sz="1600" dirty="0" err="1">
                <a:solidFill>
                  <a:schemeClr val="bg1"/>
                </a:solidFill>
                <a:latin typeface="Gotham"/>
                <a:ea typeface="Gotham"/>
                <a:cs typeface="Gotham"/>
                <a:sym typeface="Gotham"/>
              </a:rPr>
              <a:t>septiembre</a:t>
            </a:r>
            <a:r>
              <a:rPr lang="en-US" sz="1600" dirty="0">
                <a:solidFill>
                  <a:schemeClr val="bg1"/>
                </a:solidFill>
                <a:latin typeface="Gotham"/>
                <a:ea typeface="Gotham"/>
                <a:cs typeface="Gotham"/>
                <a:sym typeface="Gotham"/>
              </a:rPr>
              <a:t> de 2024</a:t>
            </a: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535C6AF3-EF4E-ED2C-4964-4AFB95622B81}"/>
              </a:ext>
            </a:extLst>
          </p:cNvPr>
          <p:cNvSpPr/>
          <p:nvPr/>
        </p:nvSpPr>
        <p:spPr>
          <a:xfrm>
            <a:off x="-21771" y="9867899"/>
            <a:ext cx="18304328" cy="406253"/>
          </a:xfrm>
          <a:custGeom>
            <a:avLst/>
            <a:gdLst/>
            <a:ahLst/>
            <a:cxnLst/>
            <a:rect l="l" t="t" r="r" b="b"/>
            <a:pathLst>
              <a:path w="18565473" h="1183005">
                <a:moveTo>
                  <a:pt x="0" y="0"/>
                </a:moveTo>
                <a:lnTo>
                  <a:pt x="18565474" y="0"/>
                </a:lnTo>
                <a:lnTo>
                  <a:pt x="18565474" y="1183005"/>
                </a:lnTo>
                <a:lnTo>
                  <a:pt x="0" y="11830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0237" b="-40237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81E95FE-364E-D390-47AC-3A3B66D23DE9}"/>
              </a:ext>
            </a:extLst>
          </p:cNvPr>
          <p:cNvSpPr txBox="1"/>
          <p:nvPr/>
        </p:nvSpPr>
        <p:spPr>
          <a:xfrm>
            <a:off x="8619562" y="-5443"/>
            <a:ext cx="96684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6600" b="1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Gotham" panose="02000504050000020004" pitchFamily="2" charset="0"/>
              </a:rPr>
              <a:t>SESEA Michoacán</a:t>
            </a:r>
            <a:endParaRPr lang="es-MX" sz="6600" b="1" dirty="0">
              <a:solidFill>
                <a:schemeClr val="tx2"/>
              </a:solidFill>
              <a:effectLst/>
              <a:highlight>
                <a:srgbClr val="FFFFFF"/>
              </a:highlight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3ECB110-1BFE-47B0-9FBD-0483DD87F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772" y="1430525"/>
            <a:ext cx="6346371" cy="840827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AD2167C-CFBB-FDDF-DD5B-39870BB4398A}"/>
              </a:ext>
            </a:extLst>
          </p:cNvPr>
          <p:cNvSpPr txBox="1"/>
          <p:nvPr/>
        </p:nvSpPr>
        <p:spPr>
          <a:xfrm>
            <a:off x="-54429" y="8266339"/>
            <a:ext cx="849882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5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4" pitchFamily="34" charset="0"/>
              </a:rPr>
              <a:t>denuncias@seseamichoacan.mx</a:t>
            </a:r>
            <a:endParaRPr lang="es-ES_tradnl" sz="4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F9F142E-B38D-09FB-D95A-EFC654F582DC}"/>
              </a:ext>
            </a:extLst>
          </p:cNvPr>
          <p:cNvSpPr txBox="1"/>
          <p:nvPr/>
        </p:nvSpPr>
        <p:spPr>
          <a:xfrm>
            <a:off x="6324599" y="1347763"/>
            <a:ext cx="1195795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3300" b="1" dirty="0"/>
              <a:t>https://</a:t>
            </a:r>
            <a:r>
              <a:rPr lang="es-ES_tradnl" sz="3300" b="1" dirty="0" err="1"/>
              <a:t>pdeanticorrupcion.michoacan.gob.mx</a:t>
            </a:r>
            <a:r>
              <a:rPr lang="es-ES_tradnl" sz="3300" b="1" dirty="0"/>
              <a:t>/s5/presentar-hechos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14DACDF-571A-7206-CEF6-44121CCF952E}"/>
              </a:ext>
            </a:extLst>
          </p:cNvPr>
          <p:cNvSpPr txBox="1"/>
          <p:nvPr/>
        </p:nvSpPr>
        <p:spPr>
          <a:xfrm>
            <a:off x="-54429" y="964108"/>
            <a:ext cx="9501446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3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s-ES_tradnl" sz="23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sistemaanticorrupcion.michoacan.gob.mx</a:t>
            </a:r>
            <a:r>
              <a:rPr lang="es-ES_tradnl" sz="23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s-ES_tradnl" sz="23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index.php</a:t>
            </a:r>
            <a:r>
              <a:rPr lang="es-ES_tradnl" sz="23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/denuncia</a:t>
            </a:r>
          </a:p>
        </p:txBody>
      </p:sp>
    </p:spTree>
    <p:extLst>
      <p:ext uri="{BB962C8B-B14F-4D97-AF65-F5344CB8AC3E}">
        <p14:creationId xmlns:p14="http://schemas.microsoft.com/office/powerpoint/2010/main" val="153951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CFE61-B503-E758-DDF4-E0D3D1472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>
            <a:extLst>
              <a:ext uri="{FF2B5EF4-FFF2-40B4-BE49-F238E27FC236}">
                <a16:creationId xmlns:a16="http://schemas.microsoft.com/office/drawing/2014/main" id="{1C5E2F1A-D59F-14AA-C7AC-816622F3FF02}"/>
              </a:ext>
            </a:extLst>
          </p:cNvPr>
          <p:cNvSpPr/>
          <p:nvPr/>
        </p:nvSpPr>
        <p:spPr>
          <a:xfrm>
            <a:off x="152400" y="880875"/>
            <a:ext cx="8784573" cy="8525250"/>
          </a:xfrm>
          <a:custGeom>
            <a:avLst/>
            <a:gdLst/>
            <a:ahLst/>
            <a:cxnLst/>
            <a:rect l="l" t="t" r="r" b="b"/>
            <a:pathLst>
              <a:path w="8784573" h="8525250">
                <a:moveTo>
                  <a:pt x="0" y="0"/>
                </a:moveTo>
                <a:lnTo>
                  <a:pt x="8784573" y="0"/>
                </a:lnTo>
                <a:lnTo>
                  <a:pt x="8784573" y="8525250"/>
                </a:lnTo>
                <a:lnTo>
                  <a:pt x="0" y="85252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D101406-29B4-75B2-E1E8-ADE361E8C3BD}"/>
              </a:ext>
            </a:extLst>
          </p:cNvPr>
          <p:cNvSpPr txBox="1"/>
          <p:nvPr/>
        </p:nvSpPr>
        <p:spPr>
          <a:xfrm>
            <a:off x="5443" y="9677289"/>
            <a:ext cx="5261319" cy="5134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37"/>
              </a:lnSpc>
            </a:pPr>
            <a:r>
              <a:rPr lang="en-US" sz="1600" dirty="0">
                <a:solidFill>
                  <a:schemeClr val="bg1"/>
                </a:solidFill>
                <a:latin typeface="Gotham"/>
                <a:ea typeface="Gotham"/>
                <a:cs typeface="Gotham"/>
                <a:sym typeface="Gotham"/>
              </a:rPr>
              <a:t>Uruapan, Michoacán, a 20 de </a:t>
            </a:r>
            <a:r>
              <a:rPr lang="en-US" sz="1600" dirty="0" err="1">
                <a:solidFill>
                  <a:schemeClr val="bg1"/>
                </a:solidFill>
                <a:latin typeface="Gotham"/>
                <a:ea typeface="Gotham"/>
                <a:cs typeface="Gotham"/>
                <a:sym typeface="Gotham"/>
              </a:rPr>
              <a:t>septiembre</a:t>
            </a:r>
            <a:r>
              <a:rPr lang="en-US" sz="1600" dirty="0">
                <a:solidFill>
                  <a:schemeClr val="bg1"/>
                </a:solidFill>
                <a:latin typeface="Gotham"/>
                <a:ea typeface="Gotham"/>
                <a:cs typeface="Gotham"/>
                <a:sym typeface="Gotham"/>
              </a:rPr>
              <a:t> de 2024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6578499-B51F-87AE-6B82-2E6D0C7AA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1814" y="5551576"/>
            <a:ext cx="4544786" cy="4468724"/>
          </a:xfrm>
          <a:prstGeom prst="rect">
            <a:avLst/>
          </a:pr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AA355D6E-2171-80E2-3BB1-1B8908C7F52B}"/>
              </a:ext>
            </a:extLst>
          </p:cNvPr>
          <p:cNvSpPr/>
          <p:nvPr/>
        </p:nvSpPr>
        <p:spPr>
          <a:xfrm>
            <a:off x="-21771" y="9867899"/>
            <a:ext cx="18304328" cy="406253"/>
          </a:xfrm>
          <a:custGeom>
            <a:avLst/>
            <a:gdLst/>
            <a:ahLst/>
            <a:cxnLst/>
            <a:rect l="l" t="t" r="r" b="b"/>
            <a:pathLst>
              <a:path w="18565473" h="1183005">
                <a:moveTo>
                  <a:pt x="0" y="0"/>
                </a:moveTo>
                <a:lnTo>
                  <a:pt x="18565474" y="0"/>
                </a:lnTo>
                <a:lnTo>
                  <a:pt x="18565474" y="1183005"/>
                </a:lnTo>
                <a:lnTo>
                  <a:pt x="0" y="11830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0237" b="-40237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1E87D2-D294-FE2F-FEF9-66DDEF0BBF67}"/>
              </a:ext>
            </a:extLst>
          </p:cNvPr>
          <p:cNvSpPr txBox="1"/>
          <p:nvPr/>
        </p:nvSpPr>
        <p:spPr>
          <a:xfrm>
            <a:off x="8619562" y="-5443"/>
            <a:ext cx="96684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6600" b="1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Gotham" panose="02000504050000020004" pitchFamily="2" charset="0"/>
              </a:rPr>
              <a:t>SESEA Michoacán</a:t>
            </a:r>
            <a:endParaRPr lang="es-MX" sz="6600" b="1" dirty="0">
              <a:solidFill>
                <a:schemeClr val="tx2"/>
              </a:solidFill>
              <a:effectLst/>
              <a:highlight>
                <a:srgbClr val="FFFFFF"/>
              </a:highlight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24D1C33-09F1-BB9B-1287-D2086BF3A2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6084" y="4784302"/>
            <a:ext cx="8511916" cy="506953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E604F73-5C28-B863-BDE4-1A2D18A15B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771" y="961183"/>
            <a:ext cx="9803443" cy="6011117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85005FD-3757-9339-7D30-ABACF3A8C86A}"/>
              </a:ext>
            </a:extLst>
          </p:cNvPr>
          <p:cNvSpPr txBox="1"/>
          <p:nvPr/>
        </p:nvSpPr>
        <p:spPr>
          <a:xfrm>
            <a:off x="92783" y="8378437"/>
            <a:ext cx="980344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6600" b="1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Gotham" panose="02000504050000020004" pitchFamily="2" charset="0"/>
              </a:rPr>
              <a:t>Modo, Tiempo, Lugar</a:t>
            </a:r>
            <a:endParaRPr lang="es-MX" sz="6600" b="1" dirty="0">
              <a:solidFill>
                <a:schemeClr val="tx2"/>
              </a:solidFill>
              <a:effectLst/>
              <a:highlight>
                <a:srgbClr val="FFFFFF"/>
              </a:highlight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D33DFBC-C3A3-9B6C-9E51-5A768B072AB8}"/>
              </a:ext>
            </a:extLst>
          </p:cNvPr>
          <p:cNvSpPr txBox="1"/>
          <p:nvPr/>
        </p:nvSpPr>
        <p:spPr>
          <a:xfrm>
            <a:off x="11041621" y="2606683"/>
            <a:ext cx="598643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3300" b="1" dirty="0"/>
              <a:t>https://</a:t>
            </a:r>
            <a:r>
              <a:rPr lang="es-ES_tradnl" sz="3300" b="1" dirty="0" err="1"/>
              <a:t>youtu.be</a:t>
            </a:r>
            <a:r>
              <a:rPr lang="es-ES_tradnl" sz="3300" b="1" dirty="0"/>
              <a:t>/jog-R2TamWM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608D84D-D512-9647-82C9-6D785BEBD8EA}"/>
              </a:ext>
            </a:extLst>
          </p:cNvPr>
          <p:cNvSpPr txBox="1"/>
          <p:nvPr/>
        </p:nvSpPr>
        <p:spPr>
          <a:xfrm>
            <a:off x="10360835" y="3379928"/>
            <a:ext cx="7342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Conoce el paso a paso 👩🏻‍🏫 para presentar tu denuncia en el SIDESEA</a:t>
            </a:r>
          </a:p>
        </p:txBody>
      </p:sp>
    </p:spTree>
    <p:extLst>
      <p:ext uri="{BB962C8B-B14F-4D97-AF65-F5344CB8AC3E}">
        <p14:creationId xmlns:p14="http://schemas.microsoft.com/office/powerpoint/2010/main" val="257251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DCC01-EE2A-CEE7-1D73-16B52380F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>
            <a:extLst>
              <a:ext uri="{FF2B5EF4-FFF2-40B4-BE49-F238E27FC236}">
                <a16:creationId xmlns:a16="http://schemas.microsoft.com/office/drawing/2014/main" id="{11500DA4-9436-4EE2-941D-AA138F23A231}"/>
              </a:ext>
            </a:extLst>
          </p:cNvPr>
          <p:cNvSpPr/>
          <p:nvPr/>
        </p:nvSpPr>
        <p:spPr>
          <a:xfrm>
            <a:off x="152400" y="880875"/>
            <a:ext cx="8784573" cy="8525250"/>
          </a:xfrm>
          <a:custGeom>
            <a:avLst/>
            <a:gdLst/>
            <a:ahLst/>
            <a:cxnLst/>
            <a:rect l="l" t="t" r="r" b="b"/>
            <a:pathLst>
              <a:path w="8784573" h="8525250">
                <a:moveTo>
                  <a:pt x="0" y="0"/>
                </a:moveTo>
                <a:lnTo>
                  <a:pt x="8784573" y="0"/>
                </a:lnTo>
                <a:lnTo>
                  <a:pt x="8784573" y="8525250"/>
                </a:lnTo>
                <a:lnTo>
                  <a:pt x="0" y="85252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3087118-1035-7BB9-A8C7-2320EE291756}"/>
              </a:ext>
            </a:extLst>
          </p:cNvPr>
          <p:cNvSpPr txBox="1"/>
          <p:nvPr/>
        </p:nvSpPr>
        <p:spPr>
          <a:xfrm>
            <a:off x="5443" y="9677289"/>
            <a:ext cx="5261319" cy="5134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37"/>
              </a:lnSpc>
            </a:pPr>
            <a:r>
              <a:rPr lang="en-US" sz="1600" dirty="0">
                <a:solidFill>
                  <a:schemeClr val="bg1"/>
                </a:solidFill>
                <a:latin typeface="Gotham"/>
                <a:ea typeface="Gotham"/>
                <a:cs typeface="Gotham"/>
                <a:sym typeface="Gotham"/>
              </a:rPr>
              <a:t>Uruapan, Michoacán, a 20 de </a:t>
            </a:r>
            <a:r>
              <a:rPr lang="en-US" sz="1600" dirty="0" err="1">
                <a:solidFill>
                  <a:schemeClr val="bg1"/>
                </a:solidFill>
                <a:latin typeface="Gotham"/>
                <a:ea typeface="Gotham"/>
                <a:cs typeface="Gotham"/>
                <a:sym typeface="Gotham"/>
              </a:rPr>
              <a:t>septiembre</a:t>
            </a:r>
            <a:r>
              <a:rPr lang="en-US" sz="1600" dirty="0">
                <a:solidFill>
                  <a:schemeClr val="bg1"/>
                </a:solidFill>
                <a:latin typeface="Gotham"/>
                <a:ea typeface="Gotham"/>
                <a:cs typeface="Gotham"/>
                <a:sym typeface="Gotham"/>
              </a:rPr>
              <a:t> de 2024</a:t>
            </a: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52E0B0EA-DACB-728F-E6AE-7D92F071D5A1}"/>
              </a:ext>
            </a:extLst>
          </p:cNvPr>
          <p:cNvSpPr/>
          <p:nvPr/>
        </p:nvSpPr>
        <p:spPr>
          <a:xfrm>
            <a:off x="-21771" y="9867899"/>
            <a:ext cx="18304328" cy="406253"/>
          </a:xfrm>
          <a:custGeom>
            <a:avLst/>
            <a:gdLst/>
            <a:ahLst/>
            <a:cxnLst/>
            <a:rect l="l" t="t" r="r" b="b"/>
            <a:pathLst>
              <a:path w="18565473" h="1183005">
                <a:moveTo>
                  <a:pt x="0" y="0"/>
                </a:moveTo>
                <a:lnTo>
                  <a:pt x="18565474" y="0"/>
                </a:lnTo>
                <a:lnTo>
                  <a:pt x="18565474" y="1183005"/>
                </a:lnTo>
                <a:lnTo>
                  <a:pt x="0" y="11830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0237" b="-40237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AD6AA6-7E4D-FC92-4AF1-2AFC21F43694}"/>
              </a:ext>
            </a:extLst>
          </p:cNvPr>
          <p:cNvSpPr txBox="1"/>
          <p:nvPr/>
        </p:nvSpPr>
        <p:spPr>
          <a:xfrm>
            <a:off x="8619562" y="-5443"/>
            <a:ext cx="96684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6600" b="1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Gotham" panose="02000504050000020004" pitchFamily="2" charset="0"/>
              </a:rPr>
              <a:t>SESEA Michoacán</a:t>
            </a:r>
            <a:endParaRPr lang="es-MX" sz="6600" b="1" dirty="0">
              <a:solidFill>
                <a:schemeClr val="tx2"/>
              </a:solidFill>
              <a:effectLst/>
              <a:highlight>
                <a:srgbClr val="FFFFFF"/>
              </a:highlight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9A9B76C-221A-CFAC-137A-1CCF83E6941F}"/>
              </a:ext>
            </a:extLst>
          </p:cNvPr>
          <p:cNvSpPr txBox="1"/>
          <p:nvPr/>
        </p:nvSpPr>
        <p:spPr>
          <a:xfrm>
            <a:off x="533400" y="2080060"/>
            <a:ext cx="980344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6600" b="1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Gotham" panose="02000504050000020004" pitchFamily="2" charset="0"/>
              </a:rPr>
              <a:t>Alerta en tiempo real</a:t>
            </a:r>
            <a:endParaRPr lang="es-MX" sz="6600" b="1" dirty="0">
              <a:solidFill>
                <a:schemeClr val="tx2"/>
              </a:solidFill>
              <a:effectLst/>
              <a:highlight>
                <a:srgbClr val="FFFFFF"/>
              </a:highlight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63F1C9E-B34A-EA4D-2D69-498223B05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9591" y="3224090"/>
            <a:ext cx="8835982" cy="779922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17E1704-3019-BFC8-A6B3-E6D3EDA6E6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25600" y="6438900"/>
            <a:ext cx="3692106" cy="363031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60A4113-C971-3857-A482-B3B919FFB900}"/>
              </a:ext>
            </a:extLst>
          </p:cNvPr>
          <p:cNvSpPr txBox="1"/>
          <p:nvPr/>
        </p:nvSpPr>
        <p:spPr>
          <a:xfrm>
            <a:off x="547338" y="3224090"/>
            <a:ext cx="7994695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3700" b="1" dirty="0"/>
              <a:t>https://</a:t>
            </a:r>
            <a:r>
              <a:rPr lang="es-ES_tradnl" sz="3700" b="1" dirty="0" err="1"/>
              <a:t>seseamichoacan.mx</a:t>
            </a:r>
            <a:r>
              <a:rPr lang="es-ES_tradnl" sz="3700" b="1" dirty="0"/>
              <a:t>/</a:t>
            </a:r>
            <a:r>
              <a:rPr lang="es-ES_tradnl" sz="3700" b="1" dirty="0" err="1"/>
              <a:t>alertasea</a:t>
            </a:r>
            <a:r>
              <a:rPr lang="es-ES_tradnl" sz="3700" b="1" dirty="0"/>
              <a:t>/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E3B1542-217C-C9F0-95E0-E60007E51B92}"/>
              </a:ext>
            </a:extLst>
          </p:cNvPr>
          <p:cNvSpPr txBox="1"/>
          <p:nvPr/>
        </p:nvSpPr>
        <p:spPr>
          <a:xfrm>
            <a:off x="-66895" y="9231701"/>
            <a:ext cx="951869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3300" b="1" dirty="0"/>
              <a:t>https://</a:t>
            </a:r>
            <a:r>
              <a:rPr lang="es-ES_tradnl" sz="3300" b="1" dirty="0" err="1"/>
              <a:t>www.youtube.com</a:t>
            </a:r>
            <a:r>
              <a:rPr lang="es-ES_tradnl" sz="3300" b="1" dirty="0"/>
              <a:t>/</a:t>
            </a:r>
            <a:r>
              <a:rPr lang="es-ES_tradnl" sz="3300" b="1" dirty="0" err="1"/>
              <a:t>watch?v</a:t>
            </a:r>
            <a:r>
              <a:rPr lang="es-ES_tradnl" sz="3300" b="1" dirty="0"/>
              <a:t>=N1RTKUDb23Y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1D7D552-0DDA-E09E-5746-839866B576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08" y="3886947"/>
            <a:ext cx="8375472" cy="534977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E9D8B27-37A0-09C9-5573-325E2C6A5A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9591" y="1914076"/>
            <a:ext cx="8635662" cy="463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9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DE638863-3274-AD4A-A593-A77867DEB8F3}"/>
              </a:ext>
            </a:extLst>
          </p:cNvPr>
          <p:cNvSpPr/>
          <p:nvPr/>
        </p:nvSpPr>
        <p:spPr>
          <a:xfrm>
            <a:off x="-11402" y="0"/>
            <a:ext cx="7310151" cy="6322980"/>
          </a:xfrm>
          <a:custGeom>
            <a:avLst/>
            <a:gdLst>
              <a:gd name="connsiteX0" fmla="*/ 0 w 4873434"/>
              <a:gd name="connsiteY0" fmla="*/ 0 h 4215320"/>
              <a:gd name="connsiteX1" fmla="*/ 4873435 w 4873434"/>
              <a:gd name="connsiteY1" fmla="*/ 0 h 4215320"/>
              <a:gd name="connsiteX2" fmla="*/ 4873435 w 4873434"/>
              <a:gd name="connsiteY2" fmla="*/ 4215321 h 4215320"/>
              <a:gd name="connsiteX3" fmla="*/ 0 w 4873434"/>
              <a:gd name="connsiteY3" fmla="*/ 4215321 h 421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3434" h="4215320">
                <a:moveTo>
                  <a:pt x="0" y="0"/>
                </a:moveTo>
                <a:lnTo>
                  <a:pt x="4873435" y="0"/>
                </a:lnTo>
                <a:lnTo>
                  <a:pt x="4873435" y="4215321"/>
                </a:lnTo>
                <a:lnTo>
                  <a:pt x="0" y="4215321"/>
                </a:lnTo>
                <a:close/>
              </a:path>
            </a:pathLst>
          </a:custGeom>
          <a:solidFill>
            <a:srgbClr val="C8582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s-ES" sz="3600" dirty="0">
              <a:solidFill>
                <a:srgbClr val="FFFFFF"/>
              </a:solidFill>
              <a:latin typeface="AmbroiseStd-Regular"/>
              <a:sym typeface="AmbroiseStd-Regular"/>
              <a:rtl val="0"/>
            </a:endParaRPr>
          </a:p>
          <a:p>
            <a:pPr algn="l"/>
            <a:endParaRPr lang="es-ES" sz="3600" dirty="0">
              <a:solidFill>
                <a:srgbClr val="FFFFFF"/>
              </a:solidFill>
              <a:latin typeface="AmbroiseStd-Regular"/>
              <a:sym typeface="AmbroiseStd-Regular"/>
              <a:rtl val="0"/>
            </a:endParaRPr>
          </a:p>
          <a:p>
            <a:pPr algn="l"/>
            <a:endParaRPr lang="es-ES" sz="3600" dirty="0">
              <a:solidFill>
                <a:srgbClr val="FFFFFF"/>
              </a:solidFill>
              <a:latin typeface="AmbroiseStd-Regular"/>
              <a:sym typeface="AmbroiseStd-Regular"/>
              <a:rtl val="0"/>
            </a:endParaRPr>
          </a:p>
          <a:p>
            <a:pPr algn="l"/>
            <a:endParaRPr lang="es-ES" sz="3600" dirty="0">
              <a:solidFill>
                <a:srgbClr val="FFFFFF"/>
              </a:solidFill>
              <a:latin typeface="AmbroiseStd-Regular"/>
              <a:sym typeface="AmbroiseStd-Regular"/>
              <a:rtl val="0"/>
            </a:endParaRPr>
          </a:p>
          <a:p>
            <a:pPr algn="l"/>
            <a:endParaRPr lang="es-ES" sz="3600" dirty="0">
              <a:solidFill>
                <a:srgbClr val="FFFFFF"/>
              </a:solidFill>
              <a:latin typeface="AmbroiseStd-Regular"/>
              <a:sym typeface="AmbroiseStd-Regular"/>
              <a:rtl val="0"/>
            </a:endParaRPr>
          </a:p>
          <a:p>
            <a:pPr algn="l"/>
            <a:endParaRPr lang="es-ES" sz="3600" dirty="0">
              <a:solidFill>
                <a:srgbClr val="FFFFFF"/>
              </a:solidFill>
              <a:latin typeface="AmbroiseStd-Regular"/>
              <a:sym typeface="AmbroiseStd-Regular"/>
              <a:rtl val="0"/>
            </a:endParaRPr>
          </a:p>
          <a:p>
            <a:pPr algn="ctr"/>
            <a:endParaRPr lang="es-ES" sz="3600" dirty="0">
              <a:solidFill>
                <a:srgbClr val="FFFFFF"/>
              </a:solidFill>
              <a:latin typeface="AmbroiseStd-Regular"/>
              <a:sym typeface="AmbroiseStd-Regular"/>
              <a:rtl val="0"/>
            </a:endParaRPr>
          </a:p>
          <a:p>
            <a:pPr algn="ctr"/>
            <a:r>
              <a:rPr lang="es-MX" sz="3600" dirty="0">
                <a:solidFill>
                  <a:srgbClr val="FFFFFF"/>
                </a:solidFill>
                <a:latin typeface="Bodoni 72 Book" pitchFamily="2" charset="0"/>
                <a:sym typeface="AmbroiseStd-Regular"/>
                <a:rtl val="0"/>
              </a:rPr>
              <a:t>https://</a:t>
            </a:r>
            <a:r>
              <a:rPr lang="es-MX" sz="3450" b="1" dirty="0">
                <a:solidFill>
                  <a:srgbClr val="FFFFFF"/>
                </a:solidFill>
                <a:latin typeface="Bodoni 72 Book" pitchFamily="2" charset="0"/>
                <a:sym typeface="AmbroiseStd-Regular"/>
                <a:rtl val="0"/>
              </a:rPr>
              <a:t>whistlerblowers-michoacan</a:t>
            </a:r>
            <a:r>
              <a:rPr lang="es-MX" sz="3600" dirty="0">
                <a:solidFill>
                  <a:srgbClr val="FFFFFF"/>
                </a:solidFill>
                <a:latin typeface="Bodoni 72 Book" pitchFamily="2" charset="0"/>
                <a:sym typeface="AmbroiseStd-Regular"/>
                <a:rtl val="0"/>
              </a:rPr>
              <a:t>.mx/</a:t>
            </a:r>
            <a:endParaRPr lang="en-MX" sz="3600">
              <a:solidFill>
                <a:srgbClr val="FFFFFF"/>
              </a:solidFill>
              <a:latin typeface="Bodoni 72 Book" pitchFamily="2" charset="0"/>
              <a:sym typeface="AmbroiseStd-Regular"/>
              <a:rtl val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769810E-F31E-EE49-B11B-329F6B949541}"/>
              </a:ext>
            </a:extLst>
          </p:cNvPr>
          <p:cNvSpPr/>
          <p:nvPr/>
        </p:nvSpPr>
        <p:spPr>
          <a:xfrm>
            <a:off x="7270146" y="6301835"/>
            <a:ext cx="11028711" cy="3984879"/>
          </a:xfrm>
          <a:custGeom>
            <a:avLst/>
            <a:gdLst>
              <a:gd name="connsiteX0" fmla="*/ 0 w 7352474"/>
              <a:gd name="connsiteY0" fmla="*/ 0 h 2656586"/>
              <a:gd name="connsiteX1" fmla="*/ 7352475 w 7352474"/>
              <a:gd name="connsiteY1" fmla="*/ 0 h 2656586"/>
              <a:gd name="connsiteX2" fmla="*/ 7352475 w 7352474"/>
              <a:gd name="connsiteY2" fmla="*/ 2656586 h 2656586"/>
              <a:gd name="connsiteX3" fmla="*/ 0 w 7352474"/>
              <a:gd name="connsiteY3" fmla="*/ 2656586 h 265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2474" h="2656586">
                <a:moveTo>
                  <a:pt x="0" y="0"/>
                </a:moveTo>
                <a:lnTo>
                  <a:pt x="7352475" y="0"/>
                </a:lnTo>
                <a:lnTo>
                  <a:pt x="7352475" y="2656586"/>
                </a:lnTo>
                <a:lnTo>
                  <a:pt x="0" y="2656586"/>
                </a:lnTo>
                <a:close/>
              </a:path>
            </a:pathLst>
          </a:custGeom>
          <a:solidFill>
            <a:srgbClr val="1A255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MX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D325E7-D969-F643-B534-ED7E71DDA5FD}"/>
              </a:ext>
            </a:extLst>
          </p:cNvPr>
          <p:cNvSpPr txBox="1"/>
          <p:nvPr/>
        </p:nvSpPr>
        <p:spPr>
          <a:xfrm>
            <a:off x="-11688" y="2677265"/>
            <a:ext cx="7270146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125" b="1" dirty="0" err="1">
                <a:solidFill>
                  <a:srgbClr val="FFFFFF"/>
                </a:solidFill>
                <a:latin typeface="Bodoni 72 Book" pitchFamily="2" charset="0"/>
                <a:sym typeface="AmbroiseStd-Regular"/>
                <a:rtl val="0"/>
              </a:rPr>
              <a:t>Whistleblowers</a:t>
            </a:r>
            <a:r>
              <a:rPr lang="es-ES" sz="4125" b="1" dirty="0">
                <a:solidFill>
                  <a:srgbClr val="FFFFFF"/>
                </a:solidFill>
                <a:latin typeface="Bodoni 72 Book" pitchFamily="2" charset="0"/>
                <a:sym typeface="AmbroiseStd-Regular"/>
                <a:rtl val="0"/>
              </a:rPr>
              <a:t> Michoacán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17C64F-DCDF-5C46-8E27-12F7FC1FC0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688" y="6301835"/>
            <a:ext cx="7310438" cy="3985166"/>
          </a:xfrm>
          <a:custGeom>
            <a:avLst/>
            <a:gdLst>
              <a:gd name="connsiteX0" fmla="*/ -2117 w 4873625"/>
              <a:gd name="connsiteY0" fmla="*/ -799 h 3242062"/>
              <a:gd name="connsiteX1" fmla="*/ 4871508 w 4873625"/>
              <a:gd name="connsiteY1" fmla="*/ -799 h 3242062"/>
              <a:gd name="connsiteX2" fmla="*/ 4871508 w 4873625"/>
              <a:gd name="connsiteY2" fmla="*/ 3241264 h 3242062"/>
              <a:gd name="connsiteX3" fmla="*/ -2117 w 4873625"/>
              <a:gd name="connsiteY3" fmla="*/ 3241264 h 324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3625" h="3242062">
                <a:moveTo>
                  <a:pt x="-2117" y="-799"/>
                </a:moveTo>
                <a:lnTo>
                  <a:pt x="4871508" y="-799"/>
                </a:lnTo>
                <a:lnTo>
                  <a:pt x="4871508" y="3241264"/>
                </a:lnTo>
                <a:lnTo>
                  <a:pt x="-2117" y="3241264"/>
                </a:lnTo>
                <a:close/>
              </a:path>
            </a:pathLst>
          </a:cu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862E84C-ED26-194D-BE2D-30233DE3151A}"/>
              </a:ext>
            </a:extLst>
          </p:cNvPr>
          <p:cNvSpPr txBox="1"/>
          <p:nvPr/>
        </p:nvSpPr>
        <p:spPr>
          <a:xfrm>
            <a:off x="7532291" y="2827307"/>
            <a:ext cx="184731" cy="427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MX" sz="2175" dirty="0">
              <a:solidFill>
                <a:schemeClr val="tx2"/>
              </a:solidFill>
              <a:latin typeface="+mj-lt"/>
              <a:cs typeface="Yantramanav-Light"/>
              <a:sym typeface="Yantramanav-Light"/>
              <a:rtl val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6EA08F-F3D6-C448-8930-41780EC15593}"/>
              </a:ext>
            </a:extLst>
          </p:cNvPr>
          <p:cNvSpPr txBox="1"/>
          <p:nvPr/>
        </p:nvSpPr>
        <p:spPr>
          <a:xfrm>
            <a:off x="17264766" y="2590704"/>
            <a:ext cx="269626" cy="427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MX" sz="2175">
                <a:solidFill>
                  <a:schemeClr val="tx2"/>
                </a:solidFill>
                <a:latin typeface="+mj-lt"/>
                <a:cs typeface="Yantramanav-Light"/>
                <a:sym typeface="Yantramanav-Light"/>
                <a:rtl val="0"/>
              </a:rPr>
              <a:t>-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FC495A8-7CFD-4F8A-E383-847B82E8977D}"/>
              </a:ext>
            </a:extLst>
          </p:cNvPr>
          <p:cNvSpPr/>
          <p:nvPr/>
        </p:nvSpPr>
        <p:spPr>
          <a:xfrm>
            <a:off x="8504038" y="1380932"/>
            <a:ext cx="8589533" cy="3762568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es-MX" sz="81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¡Gracias!</a:t>
            </a:r>
          </a:p>
          <a:p>
            <a:pPr algn="ctr"/>
            <a:endParaRPr lang="es-MX" sz="3000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s-MX" sz="3000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s-MX" sz="3450" b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Dr. Víctor Hugo Vieyra Avilés</a:t>
            </a:r>
          </a:p>
          <a:p>
            <a:pPr algn="ctr"/>
            <a:r>
              <a:rPr lang="es-MX" sz="30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Whistleblowers Michoacán</a:t>
            </a:r>
          </a:p>
          <a:p>
            <a:pPr algn="ctr"/>
            <a:r>
              <a:rPr lang="es-MX" sz="3000" b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whistleblowersmichoacan@gmail.com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51D603B-2B22-E448-970D-BD36BBE7A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0025" y="7558261"/>
            <a:ext cx="2137559" cy="145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39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5443" y="9677289"/>
            <a:ext cx="5261319" cy="5134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37"/>
              </a:lnSpc>
            </a:pPr>
            <a:r>
              <a:rPr lang="en-US" sz="1600" dirty="0">
                <a:solidFill>
                  <a:schemeClr val="bg1"/>
                </a:solidFill>
                <a:latin typeface="Gotham"/>
                <a:ea typeface="Gotham"/>
                <a:cs typeface="Gotham"/>
                <a:sym typeface="Gotham"/>
              </a:rPr>
              <a:t>Uruapan, Michoacán, a 20 de </a:t>
            </a:r>
            <a:r>
              <a:rPr lang="en-US" sz="1600" dirty="0" err="1">
                <a:solidFill>
                  <a:schemeClr val="bg1"/>
                </a:solidFill>
                <a:latin typeface="Gotham"/>
                <a:ea typeface="Gotham"/>
                <a:cs typeface="Gotham"/>
                <a:sym typeface="Gotham"/>
              </a:rPr>
              <a:t>septiembre</a:t>
            </a:r>
            <a:r>
              <a:rPr lang="en-US" sz="1600" dirty="0">
                <a:solidFill>
                  <a:schemeClr val="bg1"/>
                </a:solidFill>
                <a:latin typeface="Gotham"/>
                <a:ea typeface="Gotham"/>
                <a:cs typeface="Gotham"/>
                <a:sym typeface="Gotham"/>
              </a:rPr>
              <a:t> de 2024</a:t>
            </a: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23076949-1569-5F5D-A5EB-7EAB2BF46424}"/>
              </a:ext>
            </a:extLst>
          </p:cNvPr>
          <p:cNvSpPr/>
          <p:nvPr/>
        </p:nvSpPr>
        <p:spPr>
          <a:xfrm>
            <a:off x="152400" y="880875"/>
            <a:ext cx="8784573" cy="8525250"/>
          </a:xfrm>
          <a:custGeom>
            <a:avLst/>
            <a:gdLst/>
            <a:ahLst/>
            <a:cxnLst/>
            <a:rect l="l" t="t" r="r" b="b"/>
            <a:pathLst>
              <a:path w="8784573" h="8525250">
                <a:moveTo>
                  <a:pt x="0" y="0"/>
                </a:moveTo>
                <a:lnTo>
                  <a:pt x="8784573" y="0"/>
                </a:lnTo>
                <a:lnTo>
                  <a:pt x="8784573" y="8525250"/>
                </a:lnTo>
                <a:lnTo>
                  <a:pt x="0" y="85252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A7C55CE-448C-DFF3-F494-A18B10CD4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1814" y="5551576"/>
            <a:ext cx="4544786" cy="4468724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-21771" y="9867899"/>
            <a:ext cx="18304328" cy="406253"/>
          </a:xfrm>
          <a:custGeom>
            <a:avLst/>
            <a:gdLst/>
            <a:ahLst/>
            <a:cxnLst/>
            <a:rect l="l" t="t" r="r" b="b"/>
            <a:pathLst>
              <a:path w="18565473" h="1183005">
                <a:moveTo>
                  <a:pt x="0" y="0"/>
                </a:moveTo>
                <a:lnTo>
                  <a:pt x="18565474" y="0"/>
                </a:lnTo>
                <a:lnTo>
                  <a:pt x="18565474" y="1183005"/>
                </a:lnTo>
                <a:lnTo>
                  <a:pt x="0" y="11830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0237" b="-40237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5EEB69D-F1B6-7A33-028D-5EFD310286C6}"/>
              </a:ext>
            </a:extLst>
          </p:cNvPr>
          <p:cNvSpPr txBox="1"/>
          <p:nvPr/>
        </p:nvSpPr>
        <p:spPr>
          <a:xfrm>
            <a:off x="38100" y="8826030"/>
            <a:ext cx="1026350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300" b="1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Gotham" panose="02000504050000020004" pitchFamily="2" charset="0"/>
              </a:rPr>
              <a:t>Dr. Víctor Hugo Vieyra Avilés </a:t>
            </a:r>
            <a:endParaRPr lang="es-MX" sz="3300" b="1" dirty="0">
              <a:solidFill>
                <a:schemeClr val="tx2">
                  <a:lumMod val="75000"/>
                </a:schemeClr>
              </a:solidFill>
              <a:effectLst/>
              <a:highlight>
                <a:srgbClr val="FFFFFF"/>
              </a:highlight>
            </a:endParaRPr>
          </a:p>
          <a:p>
            <a:r>
              <a:rPr lang="es-MX" sz="3300" b="1" i="1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Gotham" panose="02000504050000020004" pitchFamily="2" charset="0"/>
              </a:rPr>
              <a:t>Presidente de Whistleblowers Michoacán A.C. </a:t>
            </a:r>
            <a:endParaRPr lang="es-MX" sz="3300" b="1" dirty="0">
              <a:solidFill>
                <a:schemeClr val="tx2">
                  <a:lumMod val="75000"/>
                </a:schemeClr>
              </a:solidFill>
              <a:effectLst/>
              <a:highlight>
                <a:srgbClr val="FFFFFF"/>
              </a:highligh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E633221-1AD9-8DA9-391C-FB5020E69399}"/>
              </a:ext>
            </a:extLst>
          </p:cNvPr>
          <p:cNvSpPr txBox="1"/>
          <p:nvPr/>
        </p:nvSpPr>
        <p:spPr>
          <a:xfrm>
            <a:off x="8229600" y="1028700"/>
            <a:ext cx="966843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6600" b="1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Gotham" panose="02000504050000020004" pitchFamily="2" charset="0"/>
              </a:rPr>
              <a:t>Mecanismos de denuncia y alertas desde las empresas </a:t>
            </a:r>
            <a:endParaRPr lang="es-MX" sz="6600" b="1" dirty="0">
              <a:solidFill>
                <a:schemeClr val="tx2"/>
              </a:solidFill>
              <a:effectLst/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9E431F5B-F665-4946-A5F0-999CF9C12C1B}"/>
              </a:ext>
            </a:extLst>
          </p:cNvPr>
          <p:cNvSpPr/>
          <p:nvPr/>
        </p:nvSpPr>
        <p:spPr>
          <a:xfrm>
            <a:off x="10464548" y="0"/>
            <a:ext cx="6463284" cy="10271379"/>
          </a:xfrm>
          <a:custGeom>
            <a:avLst/>
            <a:gdLst>
              <a:gd name="connsiteX0" fmla="*/ 0 w 4308856"/>
              <a:gd name="connsiteY0" fmla="*/ 0 h 6847586"/>
              <a:gd name="connsiteX1" fmla="*/ 4308857 w 4308856"/>
              <a:gd name="connsiteY1" fmla="*/ 0 h 6847586"/>
              <a:gd name="connsiteX2" fmla="*/ 4308857 w 4308856"/>
              <a:gd name="connsiteY2" fmla="*/ 6847586 h 6847586"/>
              <a:gd name="connsiteX3" fmla="*/ 0 w 4308856"/>
              <a:gd name="connsiteY3" fmla="*/ 6847586 h 684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8856" h="6847586">
                <a:moveTo>
                  <a:pt x="0" y="0"/>
                </a:moveTo>
                <a:lnTo>
                  <a:pt x="4308857" y="0"/>
                </a:lnTo>
                <a:lnTo>
                  <a:pt x="4308857" y="6847586"/>
                </a:lnTo>
                <a:lnTo>
                  <a:pt x="0" y="6847586"/>
                </a:lnTo>
                <a:close/>
              </a:path>
            </a:pathLst>
          </a:custGeom>
          <a:solidFill>
            <a:srgbClr val="1A255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MX" sz="270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E2C5D584-13F4-C745-9928-DA2C5BC5A3B9}"/>
              </a:ext>
            </a:extLst>
          </p:cNvPr>
          <p:cNvSpPr/>
          <p:nvPr/>
        </p:nvSpPr>
        <p:spPr>
          <a:xfrm>
            <a:off x="11099958" y="5342383"/>
            <a:ext cx="5074539" cy="4452938"/>
          </a:xfrm>
          <a:custGeom>
            <a:avLst/>
            <a:gdLst>
              <a:gd name="connsiteX0" fmla="*/ 0 w 3383026"/>
              <a:gd name="connsiteY0" fmla="*/ 0 h 2968625"/>
              <a:gd name="connsiteX1" fmla="*/ 3383026 w 3383026"/>
              <a:gd name="connsiteY1" fmla="*/ 0 h 2968625"/>
              <a:gd name="connsiteX2" fmla="*/ 3383026 w 3383026"/>
              <a:gd name="connsiteY2" fmla="*/ 2968625 h 2968625"/>
              <a:gd name="connsiteX3" fmla="*/ 0 w 3383026"/>
              <a:gd name="connsiteY3" fmla="*/ 2968625 h 296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3026" h="2968625">
                <a:moveTo>
                  <a:pt x="0" y="0"/>
                </a:moveTo>
                <a:lnTo>
                  <a:pt x="3383026" y="0"/>
                </a:lnTo>
                <a:lnTo>
                  <a:pt x="3383026" y="2968625"/>
                </a:lnTo>
                <a:lnTo>
                  <a:pt x="0" y="2968625"/>
                </a:lnTo>
                <a:close/>
              </a:path>
            </a:pathLst>
          </a:custGeom>
          <a:noFill/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MX" sz="270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4DAAD50-271A-7441-931A-683CFF610F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46"/>
          <a:stretch/>
        </p:blipFill>
        <p:spPr>
          <a:xfrm>
            <a:off x="10464548" y="-46161"/>
            <a:ext cx="6463284" cy="4795697"/>
          </a:xfrm>
          <a:custGeom>
            <a:avLst/>
            <a:gdLst>
              <a:gd name="connsiteX0" fmla="*/ -1003 w 4887935"/>
              <a:gd name="connsiteY0" fmla="*/ -1388 h 3237463"/>
              <a:gd name="connsiteX1" fmla="*/ 4886932 w 4887935"/>
              <a:gd name="connsiteY1" fmla="*/ -1388 h 3237463"/>
              <a:gd name="connsiteX2" fmla="*/ 4886932 w 4887935"/>
              <a:gd name="connsiteY2" fmla="*/ 3236076 h 3237463"/>
              <a:gd name="connsiteX3" fmla="*/ -1003 w 4887935"/>
              <a:gd name="connsiteY3" fmla="*/ 3236076 h 3237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7935" h="3237463">
                <a:moveTo>
                  <a:pt x="-1003" y="-1388"/>
                </a:moveTo>
                <a:lnTo>
                  <a:pt x="4886932" y="-1388"/>
                </a:lnTo>
                <a:lnTo>
                  <a:pt x="4886932" y="3236076"/>
                </a:lnTo>
                <a:lnTo>
                  <a:pt x="-1003" y="3236076"/>
                </a:lnTo>
                <a:close/>
              </a:path>
            </a:pathLst>
          </a:custGeom>
        </p:spPr>
      </p:pic>
      <p:sp>
        <p:nvSpPr>
          <p:cNvPr id="42" name="TextBox 15">
            <a:extLst>
              <a:ext uri="{FF2B5EF4-FFF2-40B4-BE49-F238E27FC236}">
                <a16:creationId xmlns:a16="http://schemas.microsoft.com/office/drawing/2014/main" id="{115B03FF-0335-7F48-B03C-C3AFA1EEF43B}"/>
              </a:ext>
            </a:extLst>
          </p:cNvPr>
          <p:cNvSpPr txBox="1"/>
          <p:nvPr/>
        </p:nvSpPr>
        <p:spPr>
          <a:xfrm>
            <a:off x="11351159" y="6795561"/>
            <a:ext cx="4844596" cy="7271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ES" sz="4125" dirty="0" err="1">
                <a:solidFill>
                  <a:schemeClr val="bg1"/>
                </a:solidFill>
                <a:latin typeface="Bodoni 72 Book" pitchFamily="2" charset="0"/>
                <a:sym typeface="AmbroiseStd-Regular"/>
                <a:rtl val="0"/>
              </a:rPr>
              <a:t>Whistleblowers</a:t>
            </a:r>
            <a:r>
              <a:rPr lang="es-ES" sz="4125" dirty="0">
                <a:solidFill>
                  <a:schemeClr val="bg1"/>
                </a:solidFill>
                <a:latin typeface="Bodoni 72 Book" pitchFamily="2" charset="0"/>
                <a:sym typeface="AmbroiseStd-Regular"/>
                <a:rtl val="0"/>
              </a:rPr>
              <a:t> México</a:t>
            </a:r>
            <a:endParaRPr lang="en-MX" sz="4125" dirty="0">
              <a:solidFill>
                <a:schemeClr val="bg1"/>
              </a:solidFill>
              <a:latin typeface="AmbroiseStd-Regular"/>
              <a:sym typeface="AmbroiseStd-Regular"/>
              <a:rtl val="0"/>
            </a:endParaRPr>
          </a:p>
        </p:txBody>
      </p:sp>
      <p:sp>
        <p:nvSpPr>
          <p:cNvPr id="44" name="Freeform 14">
            <a:extLst>
              <a:ext uri="{FF2B5EF4-FFF2-40B4-BE49-F238E27FC236}">
                <a16:creationId xmlns:a16="http://schemas.microsoft.com/office/drawing/2014/main" id="{91903BDF-AD02-FC4F-B4DA-B42A38C88C27}"/>
              </a:ext>
            </a:extLst>
          </p:cNvPr>
          <p:cNvSpPr/>
          <p:nvPr/>
        </p:nvSpPr>
        <p:spPr>
          <a:xfrm>
            <a:off x="-1" y="2"/>
            <a:ext cx="1509113" cy="10286999"/>
          </a:xfrm>
          <a:custGeom>
            <a:avLst/>
            <a:gdLst>
              <a:gd name="connsiteX0" fmla="*/ 0 w 6246812"/>
              <a:gd name="connsiteY0" fmla="*/ 0 h 6868795"/>
              <a:gd name="connsiteX1" fmla="*/ 6246813 w 6246812"/>
              <a:gd name="connsiteY1" fmla="*/ 0 h 6868795"/>
              <a:gd name="connsiteX2" fmla="*/ 6246813 w 6246812"/>
              <a:gd name="connsiteY2" fmla="*/ 6868795 h 6868795"/>
              <a:gd name="connsiteX3" fmla="*/ 0 w 6246812"/>
              <a:gd name="connsiteY3" fmla="*/ 6868795 h 686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6812" h="6868795">
                <a:moveTo>
                  <a:pt x="0" y="0"/>
                </a:moveTo>
                <a:lnTo>
                  <a:pt x="6246813" y="0"/>
                </a:lnTo>
                <a:lnTo>
                  <a:pt x="6246813" y="6868795"/>
                </a:lnTo>
                <a:lnTo>
                  <a:pt x="0" y="6868795"/>
                </a:lnTo>
                <a:close/>
              </a:path>
            </a:pathLst>
          </a:custGeom>
          <a:solidFill>
            <a:srgbClr val="1A255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MX" sz="2700"/>
          </a:p>
        </p:txBody>
      </p:sp>
      <p:sp>
        <p:nvSpPr>
          <p:cNvPr id="45" name="TextBox 17">
            <a:extLst>
              <a:ext uri="{FF2B5EF4-FFF2-40B4-BE49-F238E27FC236}">
                <a16:creationId xmlns:a16="http://schemas.microsoft.com/office/drawing/2014/main" id="{853C546A-60B3-C348-8833-C058B7604FF3}"/>
              </a:ext>
            </a:extLst>
          </p:cNvPr>
          <p:cNvSpPr txBox="1"/>
          <p:nvPr/>
        </p:nvSpPr>
        <p:spPr>
          <a:xfrm>
            <a:off x="1760313" y="1409700"/>
            <a:ext cx="8558189" cy="870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450" b="1" dirty="0">
                <a:solidFill>
                  <a:schemeClr val="tx2">
                    <a:lumMod val="75000"/>
                  </a:schemeClr>
                </a:solidFill>
                <a:latin typeface="+mj-lt"/>
                <a:cs typeface="Yantramanav-Light"/>
                <a:sym typeface="Yantramanav-Light"/>
                <a:rtl val="0"/>
              </a:rPr>
              <a:t>¿Quiénes Somos? </a:t>
            </a:r>
          </a:p>
          <a:p>
            <a:pPr algn="just"/>
            <a:endParaRPr lang="es-ES" sz="3450" b="1" dirty="0">
              <a:solidFill>
                <a:schemeClr val="tx2">
                  <a:lumMod val="75000"/>
                </a:schemeClr>
              </a:solidFill>
              <a:latin typeface="+mj-lt"/>
              <a:cs typeface="Yantramanav-Light"/>
              <a:sym typeface="Yantramanav-Light"/>
              <a:rtl val="0"/>
            </a:endParaRPr>
          </a:p>
          <a:p>
            <a:pPr algn="just"/>
            <a:r>
              <a:rPr lang="es-ES" sz="3000" dirty="0">
                <a:solidFill>
                  <a:schemeClr val="tx2">
                    <a:lumMod val="75000"/>
                  </a:schemeClr>
                </a:solidFill>
                <a:latin typeface="+mj-lt"/>
                <a:cs typeface="Yantramanav-Light"/>
                <a:sym typeface="Yantramanav-Light"/>
                <a:rtl val="0"/>
              </a:rPr>
              <a:t>Una organización de </a:t>
            </a:r>
            <a:r>
              <a:rPr lang="es-ES" sz="3000" dirty="0" err="1">
                <a:solidFill>
                  <a:schemeClr val="tx2">
                    <a:lumMod val="75000"/>
                  </a:schemeClr>
                </a:solidFill>
                <a:latin typeface="+mj-lt"/>
                <a:cs typeface="Yantramanav-Light"/>
                <a:sym typeface="Yantramanav-Light"/>
                <a:rtl val="0"/>
              </a:rPr>
              <a:t>ciudadanxs</a:t>
            </a:r>
            <a:r>
              <a:rPr lang="es-ES" sz="3000" dirty="0">
                <a:solidFill>
                  <a:schemeClr val="tx2">
                    <a:lumMod val="75000"/>
                  </a:schemeClr>
                </a:solidFill>
                <a:latin typeface="+mj-lt"/>
                <a:cs typeface="Yantramanav-Light"/>
                <a:sym typeface="Yantramanav-Light"/>
                <a:rtl val="0"/>
              </a:rPr>
              <a:t> con experiencia en función pública, organizaciones internacionales e iniciativa privada, en temas de ética, integridad, anticorrupción y denuncia.</a:t>
            </a:r>
          </a:p>
          <a:p>
            <a:pPr algn="just"/>
            <a:endParaRPr lang="es-ES" sz="3000" dirty="0">
              <a:solidFill>
                <a:schemeClr val="tx2">
                  <a:lumMod val="75000"/>
                </a:schemeClr>
              </a:solidFill>
              <a:latin typeface="+mj-lt"/>
              <a:cs typeface="Yantramanav-Light"/>
              <a:sym typeface="Yantramanav-Light"/>
              <a:rtl val="0"/>
            </a:endParaRPr>
          </a:p>
          <a:p>
            <a:pPr algn="just"/>
            <a:r>
              <a:rPr lang="es-ES" sz="3450" b="1" dirty="0">
                <a:solidFill>
                  <a:schemeClr val="tx2">
                    <a:lumMod val="75000"/>
                  </a:schemeClr>
                </a:solidFill>
                <a:latin typeface="+mj-lt"/>
                <a:cs typeface="Yantramanav-Light"/>
                <a:sym typeface="Yantramanav-Light"/>
                <a:rtl val="0"/>
              </a:rPr>
              <a:t>¿O</a:t>
            </a:r>
            <a:r>
              <a:rPr lang="es-ES" sz="3450" b="1" dirty="0">
                <a:solidFill>
                  <a:schemeClr val="tx2">
                    <a:lumMod val="75000"/>
                  </a:schemeClr>
                </a:solidFill>
                <a:latin typeface="+mj-lt"/>
                <a:sym typeface="Yantramanav-Light"/>
                <a:rtl val="0"/>
              </a:rPr>
              <a:t>bjetivo? </a:t>
            </a:r>
          </a:p>
          <a:p>
            <a:pPr algn="just"/>
            <a:endParaRPr lang="es-ES" sz="3450" b="1" dirty="0">
              <a:solidFill>
                <a:schemeClr val="tx2">
                  <a:lumMod val="75000"/>
                </a:schemeClr>
              </a:solidFill>
              <a:latin typeface="+mj-lt"/>
              <a:sym typeface="Yantramanav-Light"/>
              <a:rtl val="0"/>
            </a:endParaRPr>
          </a:p>
          <a:p>
            <a:pPr algn="just"/>
            <a:r>
              <a:rPr lang="es-ES" sz="3000" b="1" dirty="0">
                <a:solidFill>
                  <a:schemeClr val="tx2">
                    <a:lumMod val="75000"/>
                  </a:schemeClr>
                </a:solidFill>
                <a:latin typeface="+mj-lt"/>
                <a:sym typeface="Yantramanav-Light"/>
                <a:rtl val="0"/>
              </a:rPr>
              <a:t>P</a:t>
            </a:r>
            <a:r>
              <a:rPr lang="es-ES" sz="3000" b="1" dirty="0">
                <a:solidFill>
                  <a:schemeClr val="tx2">
                    <a:lumMod val="75000"/>
                  </a:schemeClr>
                </a:solidFill>
                <a:latin typeface="+mj-lt"/>
                <a:rtl val="0"/>
              </a:rPr>
              <a:t>romover un rol activo de los distintos actores de la sociedad </a:t>
            </a:r>
            <a:r>
              <a:rPr lang="es-ES" sz="3000" dirty="0">
                <a:solidFill>
                  <a:schemeClr val="tx2">
                    <a:lumMod val="75000"/>
                  </a:schemeClr>
                </a:solidFill>
                <a:latin typeface="+mj-lt"/>
                <a:rtl val="0"/>
              </a:rPr>
              <a:t>en México: iniciativa privada, sector público, academia y sociedad civil; que contribuya a impulsar patrones de conducta orientados a </a:t>
            </a:r>
            <a:r>
              <a:rPr lang="es-ES" sz="3000" b="1" dirty="0">
                <a:solidFill>
                  <a:schemeClr val="tx2">
                    <a:lumMod val="75000"/>
                  </a:schemeClr>
                </a:solidFill>
                <a:latin typeface="+mj-lt"/>
                <a:rtl val="0"/>
              </a:rPr>
              <a:t>generar confianza en las instituciones públicas, incrementar el número de denuncias y reducir la impunidad y los casos de corrupción</a:t>
            </a:r>
            <a:r>
              <a:rPr lang="es-ES" sz="3000" dirty="0">
                <a:solidFill>
                  <a:schemeClr val="tx2">
                    <a:lumMod val="75000"/>
                  </a:schemeClr>
                </a:solidFill>
                <a:latin typeface="+mj-lt"/>
                <a:rtl val="0"/>
              </a:rPr>
              <a:t>, mediante el fomento e institucionalización del </a:t>
            </a:r>
            <a:r>
              <a:rPr lang="es-ES" sz="3000" b="1" dirty="0">
                <a:solidFill>
                  <a:schemeClr val="tx2">
                    <a:lumMod val="75000"/>
                  </a:schemeClr>
                </a:solidFill>
                <a:latin typeface="+mj-lt"/>
                <a:rtl val="0"/>
              </a:rPr>
              <a:t>apoyo, protección y asesoría </a:t>
            </a:r>
            <a:r>
              <a:rPr lang="es-ES" sz="3000" dirty="0">
                <a:solidFill>
                  <a:schemeClr val="tx2">
                    <a:lumMod val="75000"/>
                  </a:schemeClr>
                </a:solidFill>
                <a:latin typeface="+mj-lt"/>
                <a:rtl val="0"/>
              </a:rPr>
              <a:t>a las </a:t>
            </a:r>
            <a:r>
              <a:rPr lang="es-ES" sz="3150" b="1" dirty="0">
                <a:solidFill>
                  <a:schemeClr val="tx2">
                    <a:lumMod val="75000"/>
                  </a:schemeClr>
                </a:solidFill>
                <a:latin typeface="+mj-lt"/>
                <a:rtl val="0"/>
              </a:rPr>
              <a:t>personas alertadoras, denunciantes y testigos</a:t>
            </a:r>
            <a:r>
              <a:rPr lang="es-ES" sz="3150" b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MX" sz="3150" b="1" dirty="0">
              <a:solidFill>
                <a:schemeClr val="tx2">
                  <a:lumMod val="75000"/>
                </a:schemeClr>
              </a:solidFill>
              <a:latin typeface="+mj-lt"/>
              <a:cs typeface="Yantramanav-Light"/>
              <a:sym typeface="Yantramanav-Light"/>
              <a:rtl val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DFAAE94-2C1D-CB4F-BB07-28D6A864D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3529" y="7720059"/>
            <a:ext cx="281940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62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7">
            <a:extLst>
              <a:ext uri="{FF2B5EF4-FFF2-40B4-BE49-F238E27FC236}">
                <a16:creationId xmlns:a16="http://schemas.microsoft.com/office/drawing/2014/main" id="{6D0BD376-3226-A0BD-DD71-5352E174613A}"/>
              </a:ext>
            </a:extLst>
          </p:cNvPr>
          <p:cNvSpPr/>
          <p:nvPr/>
        </p:nvSpPr>
        <p:spPr>
          <a:xfrm>
            <a:off x="2953" y="951"/>
            <a:ext cx="18297239" cy="1363122"/>
          </a:xfrm>
          <a:custGeom>
            <a:avLst/>
            <a:gdLst>
              <a:gd name="connsiteX0" fmla="*/ 0 w 12198159"/>
              <a:gd name="connsiteY0" fmla="*/ 0 h 908748"/>
              <a:gd name="connsiteX1" fmla="*/ 12198160 w 12198159"/>
              <a:gd name="connsiteY1" fmla="*/ 0 h 908748"/>
              <a:gd name="connsiteX2" fmla="*/ 12198160 w 12198159"/>
              <a:gd name="connsiteY2" fmla="*/ 908749 h 908748"/>
              <a:gd name="connsiteX3" fmla="*/ 0 w 12198159"/>
              <a:gd name="connsiteY3" fmla="*/ 908749 h 90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8159" h="908748">
                <a:moveTo>
                  <a:pt x="0" y="0"/>
                </a:moveTo>
                <a:lnTo>
                  <a:pt x="12198160" y="0"/>
                </a:lnTo>
                <a:lnTo>
                  <a:pt x="12198160" y="908749"/>
                </a:lnTo>
                <a:lnTo>
                  <a:pt x="0" y="90874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 cap="flat">
            <a:solidFill>
              <a:schemeClr val="bg1">
                <a:lumMod val="6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MX" sz="2700">
              <a:highlight>
                <a:srgbClr val="C0C0C0"/>
              </a:highlight>
            </a:endParaRP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81EACBAE-A599-339F-C1AE-BC36DE34ED51}"/>
              </a:ext>
            </a:extLst>
          </p:cNvPr>
          <p:cNvSpPr txBox="1"/>
          <p:nvPr/>
        </p:nvSpPr>
        <p:spPr>
          <a:xfrm>
            <a:off x="362596" y="1709263"/>
            <a:ext cx="16758476" cy="6994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71525" indent="-771525" algn="just">
              <a:buFont typeface="Arial" panose="020B0604020202020204" pitchFamily="34" charset="0"/>
              <a:buChar char="•"/>
            </a:pPr>
            <a:r>
              <a:rPr lang="es-ES" sz="3450" dirty="0">
                <a:solidFill>
                  <a:srgbClr val="1A2550"/>
                </a:solidFill>
                <a:latin typeface="+mj-lt"/>
              </a:rPr>
              <a:t>La denuncia de irregularidades se realiza </a:t>
            </a:r>
            <a:r>
              <a:rPr lang="es-ES" sz="3450" b="1" dirty="0">
                <a:solidFill>
                  <a:srgbClr val="1A2550"/>
                </a:solidFill>
                <a:latin typeface="+mj-lt"/>
              </a:rPr>
              <a:t>cuando:</a:t>
            </a:r>
          </a:p>
          <a:p>
            <a:pPr marL="771525" indent="-771525" algn="just">
              <a:buFont typeface="Arial" panose="020B0604020202020204" pitchFamily="34" charset="0"/>
              <a:buChar char="•"/>
            </a:pPr>
            <a:endParaRPr lang="es-ES" sz="3450" b="1" dirty="0">
              <a:solidFill>
                <a:srgbClr val="1A2550"/>
              </a:solidFill>
              <a:latin typeface="+mj-lt"/>
            </a:endParaRPr>
          </a:p>
          <a:p>
            <a:pPr marL="1457325" lvl="1" indent="-771525" algn="just">
              <a:buFont typeface="Arial" panose="020B0604020202020204" pitchFamily="34" charset="0"/>
              <a:buChar char="•"/>
            </a:pPr>
            <a:r>
              <a:rPr lang="es-ES" sz="3450" b="1" dirty="0">
                <a:solidFill>
                  <a:srgbClr val="1A2550"/>
                </a:solidFill>
                <a:latin typeface="+mj-lt"/>
              </a:rPr>
              <a:t>Una persona </a:t>
            </a:r>
            <a:r>
              <a:rPr lang="es-ES" sz="3450" dirty="0">
                <a:solidFill>
                  <a:srgbClr val="1A2550"/>
                </a:solidFill>
                <a:latin typeface="+mj-lt"/>
              </a:rPr>
              <a:t>llamada </a:t>
            </a:r>
            <a:r>
              <a:rPr lang="es-ES" sz="3450" b="1" dirty="0">
                <a:solidFill>
                  <a:srgbClr val="1A2550"/>
                </a:solidFill>
                <a:latin typeface="+mj-lt"/>
              </a:rPr>
              <a:t>denunciante</a:t>
            </a:r>
            <a:r>
              <a:rPr lang="es-ES" sz="3450" dirty="0">
                <a:solidFill>
                  <a:srgbClr val="1A2550"/>
                </a:solidFill>
                <a:latin typeface="+mj-lt"/>
              </a:rPr>
              <a:t> (traducción de la </a:t>
            </a:r>
            <a:r>
              <a:rPr lang="es-ES" sz="3450" b="1" dirty="0">
                <a:solidFill>
                  <a:srgbClr val="1A2550"/>
                </a:solidFill>
                <a:latin typeface="+mj-lt"/>
              </a:rPr>
              <a:t>Directiva de la Unión Europea</a:t>
            </a:r>
            <a:r>
              <a:rPr lang="es-ES" sz="3450" dirty="0">
                <a:solidFill>
                  <a:srgbClr val="1A2550"/>
                </a:solidFill>
                <a:latin typeface="+mj-lt"/>
              </a:rPr>
              <a:t>), </a:t>
            </a:r>
            <a:r>
              <a:rPr lang="es-ES" sz="3450" b="1" dirty="0">
                <a:solidFill>
                  <a:srgbClr val="1A2550"/>
                </a:solidFill>
                <a:latin typeface="+mj-lt"/>
              </a:rPr>
              <a:t>informante</a:t>
            </a:r>
            <a:r>
              <a:rPr lang="es-ES" sz="3450" dirty="0">
                <a:solidFill>
                  <a:srgbClr val="1A2550"/>
                </a:solidFill>
                <a:latin typeface="+mj-lt"/>
              </a:rPr>
              <a:t> (Ley 2/2023 del </a:t>
            </a:r>
            <a:r>
              <a:rPr lang="es-ES" sz="3450" b="1" dirty="0">
                <a:solidFill>
                  <a:srgbClr val="1A2550"/>
                </a:solidFill>
                <a:latin typeface="+mj-lt"/>
              </a:rPr>
              <a:t>Gobierno de España</a:t>
            </a:r>
            <a:r>
              <a:rPr lang="es-ES" sz="3450" dirty="0">
                <a:solidFill>
                  <a:srgbClr val="1A2550"/>
                </a:solidFill>
                <a:latin typeface="+mj-lt"/>
              </a:rPr>
              <a:t>), </a:t>
            </a:r>
            <a:r>
              <a:rPr lang="es-ES" sz="3450" b="1" dirty="0">
                <a:solidFill>
                  <a:srgbClr val="1A2550"/>
                </a:solidFill>
                <a:latin typeface="+mj-lt"/>
              </a:rPr>
              <a:t>alertador</a:t>
            </a:r>
            <a:r>
              <a:rPr lang="es-ES" sz="3450" dirty="0">
                <a:solidFill>
                  <a:srgbClr val="1A2550"/>
                </a:solidFill>
                <a:latin typeface="+mj-lt"/>
              </a:rPr>
              <a:t> (traducción del francés </a:t>
            </a:r>
            <a:r>
              <a:rPr lang="es-ES" sz="3450" b="1" i="1" dirty="0" err="1">
                <a:solidFill>
                  <a:srgbClr val="1A2550"/>
                </a:solidFill>
                <a:latin typeface="+mj-lt"/>
              </a:rPr>
              <a:t>Lanceur</a:t>
            </a:r>
            <a:r>
              <a:rPr lang="es-ES" sz="3450" b="1" i="1" dirty="0">
                <a:solidFill>
                  <a:srgbClr val="1A2550"/>
                </a:solidFill>
                <a:latin typeface="+mj-lt"/>
              </a:rPr>
              <a:t> </a:t>
            </a:r>
            <a:r>
              <a:rPr lang="es-ES" sz="3450" b="1" i="1" dirty="0" err="1">
                <a:solidFill>
                  <a:srgbClr val="1A2550"/>
                </a:solidFill>
                <a:latin typeface="+mj-lt"/>
              </a:rPr>
              <a:t>d’alerte</a:t>
            </a:r>
            <a:r>
              <a:rPr lang="es-ES" sz="3450" dirty="0">
                <a:solidFill>
                  <a:srgbClr val="1A2550"/>
                </a:solidFill>
                <a:latin typeface="+mj-lt"/>
              </a:rPr>
              <a:t>) o </a:t>
            </a:r>
            <a:r>
              <a:rPr lang="es-ES" sz="3450" b="1" dirty="0" err="1">
                <a:solidFill>
                  <a:srgbClr val="1A2550"/>
                </a:solidFill>
                <a:latin typeface="+mj-lt"/>
              </a:rPr>
              <a:t>whistleblower</a:t>
            </a:r>
            <a:r>
              <a:rPr lang="es-ES" sz="3450" dirty="0">
                <a:solidFill>
                  <a:srgbClr val="1A2550"/>
                </a:solidFill>
                <a:latin typeface="+mj-lt"/>
              </a:rPr>
              <a:t> (traducción del </a:t>
            </a:r>
            <a:r>
              <a:rPr lang="es-ES" sz="3450" b="1" dirty="0">
                <a:solidFill>
                  <a:srgbClr val="1A2550"/>
                </a:solidFill>
                <a:latin typeface="+mj-lt"/>
              </a:rPr>
              <a:t>inglés</a:t>
            </a:r>
            <a:r>
              <a:rPr lang="es-ES" sz="3450" dirty="0">
                <a:solidFill>
                  <a:srgbClr val="1A2550"/>
                </a:solidFill>
                <a:latin typeface="+mj-lt"/>
              </a:rPr>
              <a:t>),</a:t>
            </a:r>
          </a:p>
          <a:p>
            <a:pPr marL="1457325" lvl="1" indent="-771525" algn="just">
              <a:buFont typeface="Arial" panose="020B0604020202020204" pitchFamily="34" charset="0"/>
              <a:buChar char="•"/>
            </a:pPr>
            <a:r>
              <a:rPr lang="es-ES" sz="3450" dirty="0">
                <a:solidFill>
                  <a:srgbClr val="1A2550"/>
                </a:solidFill>
                <a:latin typeface="+mj-lt"/>
              </a:rPr>
              <a:t>que puede ser un </a:t>
            </a:r>
            <a:r>
              <a:rPr lang="es-ES" sz="3450" b="1" dirty="0">
                <a:solidFill>
                  <a:srgbClr val="1A2550"/>
                </a:solidFill>
                <a:latin typeface="+mj-lt"/>
              </a:rPr>
              <a:t>empleado o un tercero relacionado </a:t>
            </a:r>
            <a:r>
              <a:rPr lang="es-ES" sz="3450" dirty="0">
                <a:solidFill>
                  <a:srgbClr val="1A2550"/>
                </a:solidFill>
                <a:latin typeface="+mj-lt"/>
              </a:rPr>
              <a:t>con una </a:t>
            </a:r>
            <a:r>
              <a:rPr lang="es-ES" sz="3450" b="1" dirty="0">
                <a:solidFill>
                  <a:srgbClr val="1A2550"/>
                </a:solidFill>
                <a:latin typeface="+mj-lt"/>
              </a:rPr>
              <a:t>empresa u organización pública</a:t>
            </a:r>
            <a:r>
              <a:rPr lang="es-ES" sz="3450" dirty="0">
                <a:solidFill>
                  <a:srgbClr val="1A2550"/>
                </a:solidFill>
                <a:latin typeface="+mj-lt"/>
              </a:rPr>
              <a:t>, </a:t>
            </a:r>
          </a:p>
          <a:p>
            <a:pPr marL="1457325" lvl="1" indent="-771525" algn="just">
              <a:buFont typeface="Arial" panose="020B0604020202020204" pitchFamily="34" charset="0"/>
              <a:buChar char="•"/>
            </a:pPr>
            <a:r>
              <a:rPr lang="es-ES" sz="3450" b="1" dirty="0">
                <a:solidFill>
                  <a:srgbClr val="1A2550"/>
                </a:solidFill>
                <a:latin typeface="+mj-lt"/>
              </a:rPr>
              <a:t>aporta información relativa a una posible infracción, ilegalidad o irregularidad cometida por la misma</a:t>
            </a:r>
            <a:r>
              <a:rPr lang="es-ES" sz="3450" dirty="0">
                <a:solidFill>
                  <a:srgbClr val="1A2550"/>
                </a:solidFill>
                <a:latin typeface="+mj-lt"/>
              </a:rPr>
              <a:t>.</a:t>
            </a:r>
          </a:p>
          <a:p>
            <a:pPr marL="771525" indent="-771525" algn="just">
              <a:buFont typeface="Arial" panose="020B0604020202020204" pitchFamily="34" charset="0"/>
              <a:buChar char="•"/>
            </a:pPr>
            <a:endParaRPr lang="es-ES" sz="3450" dirty="0">
              <a:solidFill>
                <a:srgbClr val="1A2550"/>
              </a:solidFill>
              <a:latin typeface="+mj-lt"/>
            </a:endParaRPr>
          </a:p>
          <a:p>
            <a:pPr marL="771525" indent="-771525" algn="just">
              <a:buFont typeface="Arial" panose="020B0604020202020204" pitchFamily="34" charset="0"/>
              <a:buChar char="•"/>
            </a:pPr>
            <a:r>
              <a:rPr lang="es-ES" sz="3450" b="1" dirty="0">
                <a:solidFill>
                  <a:srgbClr val="1A2550"/>
                </a:solidFill>
                <a:latin typeface="+mj-lt"/>
              </a:rPr>
              <a:t>En la literatura internacional se puede encontrar al término </a:t>
            </a:r>
            <a:r>
              <a:rPr lang="es-ES" sz="3450" b="1" i="1" dirty="0" err="1">
                <a:solidFill>
                  <a:srgbClr val="1A2550"/>
                </a:solidFill>
                <a:latin typeface="+mj-lt"/>
              </a:rPr>
              <a:t>whistleblower</a:t>
            </a:r>
            <a:r>
              <a:rPr lang="es-ES" sz="3450" b="1" dirty="0">
                <a:solidFill>
                  <a:srgbClr val="1A2550"/>
                </a:solidFill>
                <a:latin typeface="+mj-lt"/>
              </a:rPr>
              <a:t> utilizado indistintamente para referirse a un alertador,​ denunciante,​ informante,​ filtrador​ o delator. 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6752C6D-0DDB-DE47-9D60-CE6E6990C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2137559" cy="1458740"/>
          </a:xfrm>
          <a:prstGeom prst="rect">
            <a:avLst/>
          </a:prstGeom>
        </p:spPr>
      </p:pic>
      <p:sp>
        <p:nvSpPr>
          <p:cNvPr id="2" name="TextBox 11">
            <a:extLst>
              <a:ext uri="{FF2B5EF4-FFF2-40B4-BE49-F238E27FC236}">
                <a16:creationId xmlns:a16="http://schemas.microsoft.com/office/drawing/2014/main" id="{C9377E65-D8E4-B944-791D-6F9DE5B3FA60}"/>
              </a:ext>
            </a:extLst>
          </p:cNvPr>
          <p:cNvSpPr txBox="1"/>
          <p:nvPr/>
        </p:nvSpPr>
        <p:spPr>
          <a:xfrm>
            <a:off x="2137558" y="251474"/>
            <a:ext cx="12558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5400" dirty="0">
                <a:solidFill>
                  <a:srgbClr val="1A2550"/>
                </a:solidFill>
                <a:latin typeface="Bodoni 72 Book" pitchFamily="2" charset="0"/>
                <a:sym typeface="AmbroiseStd-Regular"/>
                <a:rtl val="0"/>
              </a:rPr>
              <a:t>Informante, Alertador, Denunciante</a:t>
            </a:r>
            <a:endParaRPr lang="en-MX" sz="5400" dirty="0">
              <a:solidFill>
                <a:srgbClr val="1A2550"/>
              </a:solidFill>
              <a:latin typeface="AmbroiseStd-Regular"/>
              <a:sym typeface="AmbroiseStd-Regular"/>
              <a:rtl val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72C831B-5D7F-E9FB-0DDD-3CD2E82A782C}"/>
              </a:ext>
            </a:extLst>
          </p:cNvPr>
          <p:cNvSpPr txBox="1"/>
          <p:nvPr/>
        </p:nvSpPr>
        <p:spPr>
          <a:xfrm>
            <a:off x="-65316" y="9328949"/>
            <a:ext cx="16214270" cy="992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950" b="1" dirty="0"/>
              <a:t>Fuente:</a:t>
            </a:r>
          </a:p>
          <a:p>
            <a:r>
              <a:rPr lang="es-ES_tradnl" sz="1950" dirty="0">
                <a:hlinkClick r:id="rId3"/>
              </a:rPr>
              <a:t>https://theconversation.com/decryptage-mieux-proteger-les-lanceurs-dalerte-cest-aussi-securiser-leconomie-191231</a:t>
            </a:r>
            <a:endParaRPr lang="es-ES_tradnl" sz="1950" dirty="0"/>
          </a:p>
          <a:p>
            <a:r>
              <a:rPr lang="es-ES_tradnl" sz="1950" dirty="0"/>
              <a:t>https://</a:t>
            </a:r>
            <a:r>
              <a:rPr lang="es-ES_tradnl" sz="1950" dirty="0" err="1"/>
              <a:t>fr.wikipedia.org</a:t>
            </a:r>
            <a:r>
              <a:rPr lang="es-ES_tradnl" sz="1950" dirty="0"/>
              <a:t>/wiki/Lanceur_d%27alerte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A9DDF5E-BE71-0F19-FBEB-43A7381BC42B}"/>
              </a:ext>
            </a:extLst>
          </p:cNvPr>
          <p:cNvSpPr txBox="1"/>
          <p:nvPr/>
        </p:nvSpPr>
        <p:spPr>
          <a:xfrm>
            <a:off x="13976230" y="9909370"/>
            <a:ext cx="431177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highlight>
                  <a:srgbClr val="FFFFFF"/>
                </a:highlight>
                <a:latin typeface="Gotham" panose="02000504050000020004" pitchFamily="2" charset="0"/>
              </a:rPr>
              <a:t>Dr. Víctor Hugo Vieyra Avilés </a:t>
            </a:r>
            <a:endParaRPr lang="es-ES_tradnl" sz="2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526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7">
            <a:extLst>
              <a:ext uri="{FF2B5EF4-FFF2-40B4-BE49-F238E27FC236}">
                <a16:creationId xmlns:a16="http://schemas.microsoft.com/office/drawing/2014/main" id="{6D0BD376-3226-A0BD-DD71-5352E174613A}"/>
              </a:ext>
            </a:extLst>
          </p:cNvPr>
          <p:cNvSpPr/>
          <p:nvPr/>
        </p:nvSpPr>
        <p:spPr>
          <a:xfrm>
            <a:off x="2953" y="951"/>
            <a:ext cx="18297239" cy="1363122"/>
          </a:xfrm>
          <a:custGeom>
            <a:avLst/>
            <a:gdLst>
              <a:gd name="connsiteX0" fmla="*/ 0 w 12198159"/>
              <a:gd name="connsiteY0" fmla="*/ 0 h 908748"/>
              <a:gd name="connsiteX1" fmla="*/ 12198160 w 12198159"/>
              <a:gd name="connsiteY1" fmla="*/ 0 h 908748"/>
              <a:gd name="connsiteX2" fmla="*/ 12198160 w 12198159"/>
              <a:gd name="connsiteY2" fmla="*/ 908749 h 908748"/>
              <a:gd name="connsiteX3" fmla="*/ 0 w 12198159"/>
              <a:gd name="connsiteY3" fmla="*/ 908749 h 90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8159" h="908748">
                <a:moveTo>
                  <a:pt x="0" y="0"/>
                </a:moveTo>
                <a:lnTo>
                  <a:pt x="12198160" y="0"/>
                </a:lnTo>
                <a:lnTo>
                  <a:pt x="12198160" y="908749"/>
                </a:lnTo>
                <a:lnTo>
                  <a:pt x="0" y="90874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 cap="flat">
            <a:solidFill>
              <a:schemeClr val="bg1">
                <a:lumMod val="6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MX" sz="2700">
              <a:highlight>
                <a:srgbClr val="C0C0C0"/>
              </a:highlight>
            </a:endParaRP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81EACBAE-A599-339F-C1AE-BC36DE34ED51}"/>
              </a:ext>
            </a:extLst>
          </p:cNvPr>
          <p:cNvSpPr txBox="1"/>
          <p:nvPr/>
        </p:nvSpPr>
        <p:spPr>
          <a:xfrm>
            <a:off x="362596" y="1709263"/>
            <a:ext cx="16758476" cy="7132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71525" indent="-771525" algn="just">
              <a:buFont typeface="Arial" panose="020B0604020202020204" pitchFamily="34" charset="0"/>
              <a:buChar char="•"/>
            </a:pPr>
            <a:r>
              <a:rPr lang="es-ES" sz="3450" dirty="0">
                <a:solidFill>
                  <a:srgbClr val="1A2550"/>
                </a:solidFill>
                <a:latin typeface="+mj-lt"/>
              </a:rPr>
              <a:t>Sin embargo, desde WB Michoacán se impulsa la </a:t>
            </a:r>
            <a:r>
              <a:rPr lang="es-ES" sz="3450" b="1" u="sng" dirty="0">
                <a:solidFill>
                  <a:srgbClr val="1A2550"/>
                </a:solidFill>
                <a:latin typeface="+mj-lt"/>
              </a:rPr>
              <a:t>diferenciación de terminología</a:t>
            </a:r>
            <a:r>
              <a:rPr lang="es-ES" sz="3450" b="1" dirty="0">
                <a:solidFill>
                  <a:srgbClr val="1A2550"/>
                </a:solidFill>
                <a:latin typeface="+mj-lt"/>
              </a:rPr>
              <a:t> </a:t>
            </a:r>
            <a:r>
              <a:rPr lang="es-ES" sz="3450" dirty="0">
                <a:solidFill>
                  <a:srgbClr val="1A2550"/>
                </a:solidFill>
                <a:latin typeface="+mj-lt"/>
              </a:rPr>
              <a:t>–debido a las distintas características procesales y de impacto– de figuras como:</a:t>
            </a:r>
          </a:p>
          <a:p>
            <a:pPr marL="771525" indent="-771525" algn="just">
              <a:buFont typeface="Arial" panose="020B0604020202020204" pitchFamily="34" charset="0"/>
              <a:buChar char="•"/>
            </a:pPr>
            <a:endParaRPr lang="es-ES" sz="3450" dirty="0">
              <a:solidFill>
                <a:srgbClr val="1A2550"/>
              </a:solidFill>
              <a:latin typeface="+mj-lt"/>
            </a:endParaRPr>
          </a:p>
          <a:p>
            <a:pPr marL="771525" indent="-771525" algn="just">
              <a:buFont typeface="Arial" panose="020B0604020202020204" pitchFamily="34" charset="0"/>
              <a:buChar char="•"/>
            </a:pPr>
            <a:r>
              <a:rPr lang="es-ES" sz="3750" b="1" dirty="0">
                <a:solidFill>
                  <a:srgbClr val="1A2550"/>
                </a:solidFill>
                <a:latin typeface="+mj-lt"/>
              </a:rPr>
              <a:t>Informante – </a:t>
            </a:r>
            <a:r>
              <a:rPr lang="es-ES" sz="3450" dirty="0">
                <a:solidFill>
                  <a:srgbClr val="1A2550"/>
                </a:solidFill>
                <a:latin typeface="+mj-lt"/>
              </a:rPr>
              <a:t>provee información para fines variados: periodísticos, policiales, judiciales, etc. Impulsado por algún tipo de interés personal o económico, etc.</a:t>
            </a:r>
          </a:p>
          <a:p>
            <a:pPr marL="771525" indent="-771525" algn="just">
              <a:buFont typeface="Arial" panose="020B0604020202020204" pitchFamily="34" charset="0"/>
              <a:buChar char="•"/>
            </a:pPr>
            <a:endParaRPr lang="es-ES" sz="3450" dirty="0">
              <a:solidFill>
                <a:srgbClr val="1A2550"/>
              </a:solidFill>
              <a:latin typeface="+mj-lt"/>
            </a:endParaRPr>
          </a:p>
          <a:p>
            <a:pPr marL="771525" indent="-771525" algn="just">
              <a:buFont typeface="Arial" panose="020B0604020202020204" pitchFamily="34" charset="0"/>
              <a:buChar char="•"/>
            </a:pPr>
            <a:r>
              <a:rPr lang="es-ES" sz="3750" b="1" dirty="0">
                <a:solidFill>
                  <a:srgbClr val="1A2550"/>
                </a:solidFill>
                <a:latin typeface="+mj-lt"/>
              </a:rPr>
              <a:t>Alertador –</a:t>
            </a:r>
            <a:r>
              <a:rPr lang="es-ES" sz="3450" dirty="0">
                <a:solidFill>
                  <a:srgbClr val="1A2550"/>
                </a:solidFill>
                <a:latin typeface="+mj-lt"/>
              </a:rPr>
              <a:t> a diferencia del delator o del informante, busca el bien común, el interés púbico o el interés general. Impulsado por buenas intenciones y de manera desinteresada.</a:t>
            </a:r>
          </a:p>
          <a:p>
            <a:pPr marL="771525" indent="-771525" algn="just">
              <a:buFont typeface="Arial" panose="020B0604020202020204" pitchFamily="34" charset="0"/>
              <a:buChar char="•"/>
            </a:pPr>
            <a:endParaRPr lang="es-ES" sz="3450" dirty="0">
              <a:solidFill>
                <a:srgbClr val="1A2550"/>
              </a:solidFill>
              <a:latin typeface="+mj-lt"/>
            </a:endParaRPr>
          </a:p>
          <a:p>
            <a:pPr marL="771525" indent="-771525" algn="just">
              <a:buFont typeface="Arial" panose="020B0604020202020204" pitchFamily="34" charset="0"/>
              <a:buChar char="•"/>
            </a:pPr>
            <a:r>
              <a:rPr lang="es-ES" sz="3750" b="1" dirty="0">
                <a:solidFill>
                  <a:srgbClr val="1A2550"/>
                </a:solidFill>
                <a:latin typeface="+mj-lt"/>
              </a:rPr>
              <a:t>Denunciante –</a:t>
            </a:r>
            <a:r>
              <a:rPr lang="es-ES" sz="3450" dirty="0">
                <a:solidFill>
                  <a:srgbClr val="1A2550"/>
                </a:solidFill>
                <a:latin typeface="+mj-lt"/>
              </a:rPr>
              <a:t> persona que inicia un procedimiento de denuncia -requisito indispensable para iniciar un procedimiento penal- que consiste en comunicarle a la autoridad ministerial o policía sobre la probable comisión de un delito de corrupción.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6752C6D-0DDB-DE47-9D60-CE6E6990C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2137559" cy="1458740"/>
          </a:xfrm>
          <a:prstGeom prst="rect">
            <a:avLst/>
          </a:prstGeom>
        </p:spPr>
      </p:pic>
      <p:sp>
        <p:nvSpPr>
          <p:cNvPr id="2" name="TextBox 11">
            <a:extLst>
              <a:ext uri="{FF2B5EF4-FFF2-40B4-BE49-F238E27FC236}">
                <a16:creationId xmlns:a16="http://schemas.microsoft.com/office/drawing/2014/main" id="{C9377E65-D8E4-B944-791D-6F9DE5B3FA60}"/>
              </a:ext>
            </a:extLst>
          </p:cNvPr>
          <p:cNvSpPr txBox="1"/>
          <p:nvPr/>
        </p:nvSpPr>
        <p:spPr>
          <a:xfrm>
            <a:off x="2137558" y="251474"/>
            <a:ext cx="12558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5400">
                <a:solidFill>
                  <a:srgbClr val="1A2550"/>
                </a:solidFill>
                <a:latin typeface="Bodoni 72 Book" pitchFamily="2" charset="0"/>
                <a:sym typeface="AmbroiseStd-Regular"/>
                <a:rtl val="0"/>
              </a:rPr>
              <a:t>Informante, Alertador, Denunciante</a:t>
            </a:r>
            <a:endParaRPr lang="en-MX" sz="5400" dirty="0">
              <a:solidFill>
                <a:srgbClr val="1A2550"/>
              </a:solidFill>
              <a:latin typeface="AmbroiseStd-Regular"/>
              <a:sym typeface="AmbroiseStd-Regular"/>
              <a:rtl val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72C831B-5D7F-E9FB-0DDD-3CD2E82A782C}"/>
              </a:ext>
            </a:extLst>
          </p:cNvPr>
          <p:cNvSpPr txBox="1"/>
          <p:nvPr/>
        </p:nvSpPr>
        <p:spPr>
          <a:xfrm>
            <a:off x="-65316" y="9328949"/>
            <a:ext cx="16214270" cy="992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950" b="1" dirty="0"/>
              <a:t>Fuente:</a:t>
            </a:r>
          </a:p>
          <a:p>
            <a:r>
              <a:rPr lang="es-ES_tradnl" sz="1950" dirty="0">
                <a:hlinkClick r:id="rId3"/>
              </a:rPr>
              <a:t>https://theconversation.com/decryptage-mieux-proteger-les-lanceurs-dalerte-cest-aussi-securiser-leconomie-191231</a:t>
            </a:r>
            <a:endParaRPr lang="es-ES_tradnl" sz="1950" dirty="0"/>
          </a:p>
          <a:p>
            <a:r>
              <a:rPr lang="es-ES_tradnl" sz="1950" dirty="0"/>
              <a:t>https://</a:t>
            </a:r>
            <a:r>
              <a:rPr lang="es-ES_tradnl" sz="1950" dirty="0" err="1"/>
              <a:t>fr.wikipedia.org</a:t>
            </a:r>
            <a:r>
              <a:rPr lang="es-ES_tradnl" sz="1950" dirty="0"/>
              <a:t>/wiki/Lanceur_d%27alerte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0DD672-39AD-0EDC-1623-85764C73E8E5}"/>
              </a:ext>
            </a:extLst>
          </p:cNvPr>
          <p:cNvSpPr txBox="1"/>
          <p:nvPr/>
        </p:nvSpPr>
        <p:spPr>
          <a:xfrm>
            <a:off x="13976230" y="9909370"/>
            <a:ext cx="431177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highlight>
                  <a:srgbClr val="FFFFFF"/>
                </a:highlight>
                <a:latin typeface="Gotham" panose="02000504050000020004" pitchFamily="2" charset="0"/>
              </a:rPr>
              <a:t>Dr. Víctor Hugo Vieyra Avilés </a:t>
            </a:r>
            <a:endParaRPr lang="es-ES_tradnl" sz="2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95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7">
            <a:extLst>
              <a:ext uri="{FF2B5EF4-FFF2-40B4-BE49-F238E27FC236}">
                <a16:creationId xmlns:a16="http://schemas.microsoft.com/office/drawing/2014/main" id="{6D0BD376-3226-A0BD-DD71-5352E174613A}"/>
              </a:ext>
            </a:extLst>
          </p:cNvPr>
          <p:cNvSpPr/>
          <p:nvPr/>
        </p:nvSpPr>
        <p:spPr>
          <a:xfrm>
            <a:off x="2953" y="951"/>
            <a:ext cx="18297239" cy="1363122"/>
          </a:xfrm>
          <a:custGeom>
            <a:avLst/>
            <a:gdLst>
              <a:gd name="connsiteX0" fmla="*/ 0 w 12198159"/>
              <a:gd name="connsiteY0" fmla="*/ 0 h 908748"/>
              <a:gd name="connsiteX1" fmla="*/ 12198160 w 12198159"/>
              <a:gd name="connsiteY1" fmla="*/ 0 h 908748"/>
              <a:gd name="connsiteX2" fmla="*/ 12198160 w 12198159"/>
              <a:gd name="connsiteY2" fmla="*/ 908749 h 908748"/>
              <a:gd name="connsiteX3" fmla="*/ 0 w 12198159"/>
              <a:gd name="connsiteY3" fmla="*/ 908749 h 90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8159" h="908748">
                <a:moveTo>
                  <a:pt x="0" y="0"/>
                </a:moveTo>
                <a:lnTo>
                  <a:pt x="12198160" y="0"/>
                </a:lnTo>
                <a:lnTo>
                  <a:pt x="12198160" y="908749"/>
                </a:lnTo>
                <a:lnTo>
                  <a:pt x="0" y="90874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 cap="flat">
            <a:solidFill>
              <a:schemeClr val="bg1">
                <a:lumMod val="6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MX" sz="2700">
              <a:highlight>
                <a:srgbClr val="C0C0C0"/>
              </a:highlight>
            </a:endParaRP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81EACBAE-A599-339F-C1AE-BC36DE34ED51}"/>
              </a:ext>
            </a:extLst>
          </p:cNvPr>
          <p:cNvSpPr txBox="1"/>
          <p:nvPr/>
        </p:nvSpPr>
        <p:spPr>
          <a:xfrm>
            <a:off x="362596" y="1709262"/>
            <a:ext cx="16758476" cy="874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71525" indent="-771525" algn="just">
              <a:buFont typeface="Arial" panose="020B0604020202020204" pitchFamily="34" charset="0"/>
              <a:buChar char="•"/>
            </a:pPr>
            <a:r>
              <a:rPr lang="es-ES" sz="3750" dirty="0">
                <a:solidFill>
                  <a:srgbClr val="1A2550"/>
                </a:solidFill>
                <a:latin typeface="+mj-lt"/>
              </a:rPr>
              <a:t>Artículo 222 el CNPP. Deber de denunciar: </a:t>
            </a:r>
          </a:p>
          <a:p>
            <a:pPr marL="771525" indent="-771525" algn="just">
              <a:buFont typeface="Arial" panose="020B0604020202020204" pitchFamily="34" charset="0"/>
              <a:buChar char="•"/>
            </a:pPr>
            <a:r>
              <a:rPr lang="es-ES" sz="3750" i="1" dirty="0">
                <a:solidFill>
                  <a:srgbClr val="1A2550"/>
                </a:solidFill>
                <a:latin typeface="+mj-lt"/>
              </a:rPr>
              <a:t>“Toda persona a quien le conste que se ha cometido un hecho probablemente constitutivo de un delito está obligada a denunciarlo ante el Ministerio Público y en caso de urgencia ante cualquier agente de la Policía”</a:t>
            </a:r>
            <a:r>
              <a:rPr lang="es-ES" sz="3750" dirty="0">
                <a:solidFill>
                  <a:srgbClr val="1A2550"/>
                </a:solidFill>
                <a:latin typeface="+mj-lt"/>
              </a:rPr>
              <a:t>.</a:t>
            </a:r>
          </a:p>
          <a:p>
            <a:pPr marL="771525" indent="-771525" algn="just">
              <a:buFont typeface="Arial" panose="020B0604020202020204" pitchFamily="34" charset="0"/>
              <a:buChar char="•"/>
            </a:pPr>
            <a:endParaRPr lang="es-ES" sz="3750" dirty="0">
              <a:solidFill>
                <a:srgbClr val="1A2550"/>
              </a:solidFill>
              <a:latin typeface="+mj-lt"/>
            </a:endParaRPr>
          </a:p>
          <a:p>
            <a:pPr marL="771525" indent="-771525" algn="just">
              <a:buFont typeface="Arial" panose="020B0604020202020204" pitchFamily="34" charset="0"/>
              <a:buChar char="•"/>
            </a:pPr>
            <a:r>
              <a:rPr lang="es-ES" sz="3750" dirty="0">
                <a:solidFill>
                  <a:srgbClr val="1A2550"/>
                </a:solidFill>
                <a:latin typeface="+mj-lt"/>
              </a:rPr>
              <a:t>Una de las principales causas de la impunidad es, precisamente, la falta de denuncia. En México, se estima que se denuncia menos del 6% de los delitos.</a:t>
            </a:r>
          </a:p>
          <a:p>
            <a:pPr marL="771525" indent="-771525" algn="just">
              <a:buFont typeface="Arial" panose="020B0604020202020204" pitchFamily="34" charset="0"/>
              <a:buChar char="•"/>
            </a:pPr>
            <a:endParaRPr lang="es-ES" sz="3750" dirty="0">
              <a:solidFill>
                <a:srgbClr val="1A2550"/>
              </a:solidFill>
              <a:latin typeface="+mj-lt"/>
            </a:endParaRPr>
          </a:p>
          <a:p>
            <a:pPr marL="1457325" lvl="1" indent="-771525" algn="just">
              <a:buFont typeface="Arial" panose="020B0604020202020204" pitchFamily="34" charset="0"/>
              <a:buChar char="•"/>
            </a:pPr>
            <a:r>
              <a:rPr lang="es-ES" sz="3750" dirty="0">
                <a:solidFill>
                  <a:srgbClr val="1A2550"/>
                </a:solidFill>
                <a:latin typeface="+mj-lt"/>
              </a:rPr>
              <a:t>Pérdida de tiempo.</a:t>
            </a:r>
          </a:p>
          <a:p>
            <a:pPr marL="1457325" lvl="1" indent="-771525" algn="just">
              <a:buFont typeface="Arial" panose="020B0604020202020204" pitchFamily="34" charset="0"/>
              <a:buChar char="•"/>
            </a:pPr>
            <a:r>
              <a:rPr lang="es-ES" sz="3750" dirty="0">
                <a:solidFill>
                  <a:srgbClr val="1A2550"/>
                </a:solidFill>
                <a:latin typeface="+mj-lt"/>
              </a:rPr>
              <a:t>Temor a represalias.</a:t>
            </a:r>
          </a:p>
          <a:p>
            <a:pPr marL="1457325" lvl="1" indent="-771525" algn="just">
              <a:buFont typeface="Arial" panose="020B0604020202020204" pitchFamily="34" charset="0"/>
              <a:buChar char="•"/>
            </a:pPr>
            <a:r>
              <a:rPr lang="es-ES" sz="3750" dirty="0">
                <a:solidFill>
                  <a:srgbClr val="1A2550"/>
                </a:solidFill>
                <a:latin typeface="+mj-lt"/>
              </a:rPr>
              <a:t>Falta de confianza en las instituciones (”no pasa nada”).</a:t>
            </a:r>
          </a:p>
          <a:p>
            <a:pPr marL="771525" indent="-771525" algn="just">
              <a:buFont typeface="Arial" panose="020B0604020202020204" pitchFamily="34" charset="0"/>
              <a:buChar char="•"/>
            </a:pPr>
            <a:endParaRPr lang="es-ES" sz="3750" dirty="0">
              <a:solidFill>
                <a:srgbClr val="1A2550"/>
              </a:solidFill>
            </a:endParaRPr>
          </a:p>
          <a:p>
            <a:pPr marL="771525" indent="-771525" algn="just">
              <a:buFont typeface="Arial" panose="020B0604020202020204" pitchFamily="34" charset="0"/>
              <a:buChar char="•"/>
            </a:pPr>
            <a:r>
              <a:rPr lang="es-ES" sz="3750" dirty="0">
                <a:solidFill>
                  <a:srgbClr val="1A2550"/>
                </a:solidFill>
              </a:rPr>
              <a:t>Esto apoya a agudizar falta de rendición de cuentas y la ineficiencia de los recursos públicos, lo que se traduce en un incremento en la desigualdad social.</a:t>
            </a:r>
            <a:endParaRPr lang="es-ES" sz="3750" dirty="0">
              <a:solidFill>
                <a:srgbClr val="1A2550"/>
              </a:solidFill>
              <a:latin typeface="+mj-lt"/>
            </a:endParaRPr>
          </a:p>
          <a:p>
            <a:pPr marL="771525" indent="-771525" algn="just">
              <a:buFont typeface="Arial" panose="020B0604020202020204" pitchFamily="34" charset="0"/>
              <a:buChar char="•"/>
            </a:pPr>
            <a:endParaRPr lang="es-ES" sz="3750" b="1" dirty="0">
              <a:solidFill>
                <a:srgbClr val="1A2550"/>
              </a:solidFill>
              <a:latin typeface="+mj-l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6752C6D-0DDB-DE47-9D60-CE6E6990C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2137559" cy="1458740"/>
          </a:xfrm>
          <a:prstGeom prst="rect">
            <a:avLst/>
          </a:prstGeom>
        </p:spPr>
      </p:pic>
      <p:sp>
        <p:nvSpPr>
          <p:cNvPr id="2" name="TextBox 11">
            <a:extLst>
              <a:ext uri="{FF2B5EF4-FFF2-40B4-BE49-F238E27FC236}">
                <a16:creationId xmlns:a16="http://schemas.microsoft.com/office/drawing/2014/main" id="{C9377E65-D8E4-B944-791D-6F9DE5B3FA60}"/>
              </a:ext>
            </a:extLst>
          </p:cNvPr>
          <p:cNvSpPr txBox="1"/>
          <p:nvPr/>
        </p:nvSpPr>
        <p:spPr>
          <a:xfrm>
            <a:off x="2137558" y="251474"/>
            <a:ext cx="12558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5400" dirty="0">
                <a:solidFill>
                  <a:srgbClr val="1A2550"/>
                </a:solidFill>
                <a:latin typeface="Bodoni 72 Book" pitchFamily="2" charset="0"/>
                <a:sym typeface="AmbroiseStd-Regular"/>
                <a:rtl val="0"/>
              </a:rPr>
              <a:t>Alerta, Denuncia y Construcción de Ciudadanía</a:t>
            </a:r>
            <a:endParaRPr lang="en-MX" sz="5400" dirty="0">
              <a:solidFill>
                <a:srgbClr val="1A2550"/>
              </a:solidFill>
              <a:latin typeface="AmbroiseStd-Regular"/>
              <a:sym typeface="AmbroiseStd-Regular"/>
              <a:rtl val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CA553F2-497F-3323-19EF-D805DABD814B}"/>
              </a:ext>
            </a:extLst>
          </p:cNvPr>
          <p:cNvSpPr txBox="1"/>
          <p:nvPr/>
        </p:nvSpPr>
        <p:spPr>
          <a:xfrm>
            <a:off x="13976230" y="9909370"/>
            <a:ext cx="431177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highlight>
                  <a:srgbClr val="FFFFFF"/>
                </a:highlight>
                <a:latin typeface="Gotham" panose="02000504050000020004" pitchFamily="2" charset="0"/>
              </a:rPr>
              <a:t>Dr. Víctor Hugo Vieyra Avilés </a:t>
            </a:r>
            <a:endParaRPr lang="es-ES_tradnl" sz="2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9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7">
            <a:extLst>
              <a:ext uri="{FF2B5EF4-FFF2-40B4-BE49-F238E27FC236}">
                <a16:creationId xmlns:a16="http://schemas.microsoft.com/office/drawing/2014/main" id="{6D0BD376-3226-A0BD-DD71-5352E174613A}"/>
              </a:ext>
            </a:extLst>
          </p:cNvPr>
          <p:cNvSpPr/>
          <p:nvPr/>
        </p:nvSpPr>
        <p:spPr>
          <a:xfrm>
            <a:off x="2953" y="951"/>
            <a:ext cx="18297239" cy="1363122"/>
          </a:xfrm>
          <a:custGeom>
            <a:avLst/>
            <a:gdLst>
              <a:gd name="connsiteX0" fmla="*/ 0 w 12198159"/>
              <a:gd name="connsiteY0" fmla="*/ 0 h 908748"/>
              <a:gd name="connsiteX1" fmla="*/ 12198160 w 12198159"/>
              <a:gd name="connsiteY1" fmla="*/ 0 h 908748"/>
              <a:gd name="connsiteX2" fmla="*/ 12198160 w 12198159"/>
              <a:gd name="connsiteY2" fmla="*/ 908749 h 908748"/>
              <a:gd name="connsiteX3" fmla="*/ 0 w 12198159"/>
              <a:gd name="connsiteY3" fmla="*/ 908749 h 90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8159" h="908748">
                <a:moveTo>
                  <a:pt x="0" y="0"/>
                </a:moveTo>
                <a:lnTo>
                  <a:pt x="12198160" y="0"/>
                </a:lnTo>
                <a:lnTo>
                  <a:pt x="12198160" y="908749"/>
                </a:lnTo>
                <a:lnTo>
                  <a:pt x="0" y="90874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 cap="flat">
            <a:solidFill>
              <a:schemeClr val="bg1">
                <a:lumMod val="6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MX" sz="2700">
              <a:highlight>
                <a:srgbClr val="C0C0C0"/>
              </a:highlight>
            </a:endParaRP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81EACBAE-A599-339F-C1AE-BC36DE34ED51}"/>
              </a:ext>
            </a:extLst>
          </p:cNvPr>
          <p:cNvSpPr txBox="1"/>
          <p:nvPr/>
        </p:nvSpPr>
        <p:spPr>
          <a:xfrm>
            <a:off x="362596" y="1709262"/>
            <a:ext cx="16758476" cy="7617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71525" indent="-771525" algn="just">
              <a:buFont typeface="Arial" panose="020B0604020202020204" pitchFamily="34" charset="0"/>
              <a:buChar char="•"/>
            </a:pPr>
            <a:endParaRPr lang="es-ES" sz="4050" dirty="0">
              <a:solidFill>
                <a:srgbClr val="1A2550"/>
              </a:solidFill>
            </a:endParaRPr>
          </a:p>
          <a:p>
            <a:pPr marL="771525" indent="-771525" algn="just">
              <a:buFont typeface="Arial" panose="020B0604020202020204" pitchFamily="34" charset="0"/>
              <a:buChar char="•"/>
            </a:pPr>
            <a:r>
              <a:rPr lang="es-ES" sz="4050" dirty="0">
                <a:solidFill>
                  <a:srgbClr val="1A2550"/>
                </a:solidFill>
              </a:rPr>
              <a:t>Al proporcionar alertas o denunciar, estamos no sólo ejerciendo una obligación legal (Art. 222), sino que estamos </a:t>
            </a:r>
            <a:r>
              <a:rPr lang="es-ES" sz="4350" b="1" dirty="0">
                <a:solidFill>
                  <a:srgbClr val="1A2550"/>
                </a:solidFill>
              </a:rPr>
              <a:t>visibilizando la corrupción</a:t>
            </a:r>
            <a:r>
              <a:rPr lang="es-ES" sz="4350" dirty="0">
                <a:solidFill>
                  <a:srgbClr val="1A2550"/>
                </a:solidFill>
              </a:rPr>
              <a:t> </a:t>
            </a:r>
            <a:r>
              <a:rPr lang="es-ES" sz="4050" dirty="0">
                <a:solidFill>
                  <a:srgbClr val="1A2550"/>
                </a:solidFill>
              </a:rPr>
              <a:t>y, con ello, contribuyendo al </a:t>
            </a:r>
            <a:r>
              <a:rPr lang="es-ES" sz="4050" b="1" dirty="0">
                <a:solidFill>
                  <a:srgbClr val="1A2550"/>
                </a:solidFill>
              </a:rPr>
              <a:t>combate a la impunidad</a:t>
            </a:r>
            <a:r>
              <a:rPr lang="es-ES" sz="4050" dirty="0">
                <a:solidFill>
                  <a:srgbClr val="1A2550"/>
                </a:solidFill>
              </a:rPr>
              <a:t>, al bien común y al interés general, </a:t>
            </a:r>
            <a:r>
              <a:rPr lang="es-ES" sz="4050" b="1" dirty="0">
                <a:solidFill>
                  <a:srgbClr val="1A2550"/>
                </a:solidFill>
              </a:rPr>
              <a:t>impulsando la transparencia y la rendición de cuentas</a:t>
            </a:r>
            <a:r>
              <a:rPr lang="es-ES" sz="4050" dirty="0">
                <a:solidFill>
                  <a:srgbClr val="1A2550"/>
                </a:solidFill>
              </a:rPr>
              <a:t>. </a:t>
            </a:r>
          </a:p>
          <a:p>
            <a:pPr marL="771525" indent="-771525" algn="just">
              <a:buFont typeface="Arial" panose="020B0604020202020204" pitchFamily="34" charset="0"/>
              <a:buChar char="•"/>
            </a:pPr>
            <a:endParaRPr lang="es-ES" sz="4050" dirty="0">
              <a:solidFill>
                <a:srgbClr val="1A2550"/>
              </a:solidFill>
            </a:endParaRPr>
          </a:p>
          <a:p>
            <a:pPr marL="771525" indent="-771525" algn="just">
              <a:buFont typeface="Arial" panose="020B0604020202020204" pitchFamily="34" charset="0"/>
              <a:buChar char="•"/>
            </a:pPr>
            <a:r>
              <a:rPr lang="es-ES" sz="4050" dirty="0">
                <a:solidFill>
                  <a:srgbClr val="1A2550"/>
                </a:solidFill>
              </a:rPr>
              <a:t>Promovemos los </a:t>
            </a:r>
            <a:r>
              <a:rPr lang="es-ES" sz="4050" b="1" dirty="0">
                <a:solidFill>
                  <a:srgbClr val="1A2550"/>
                </a:solidFill>
              </a:rPr>
              <a:t>comportamientos éticos e íntegros </a:t>
            </a:r>
            <a:r>
              <a:rPr lang="es-ES" sz="4050" dirty="0">
                <a:solidFill>
                  <a:srgbClr val="1A2550"/>
                </a:solidFill>
              </a:rPr>
              <a:t>en organizaciones públicas y privadas, </a:t>
            </a:r>
            <a:r>
              <a:rPr lang="es-ES" sz="4050" b="1" dirty="0">
                <a:solidFill>
                  <a:srgbClr val="1A2550"/>
                </a:solidFill>
              </a:rPr>
              <a:t>reformas a las leyes</a:t>
            </a:r>
            <a:r>
              <a:rPr lang="es-ES" sz="4050" dirty="0">
                <a:solidFill>
                  <a:srgbClr val="1A2550"/>
                </a:solidFill>
              </a:rPr>
              <a:t>, así como nuestra </a:t>
            </a:r>
            <a:r>
              <a:rPr lang="es-ES" sz="4050" b="1" dirty="0">
                <a:solidFill>
                  <a:srgbClr val="1A2550"/>
                </a:solidFill>
              </a:rPr>
              <a:t>confianza en las instituciones y procesos públicos</a:t>
            </a:r>
            <a:r>
              <a:rPr lang="es-ES" sz="4050" dirty="0">
                <a:solidFill>
                  <a:srgbClr val="1A2550"/>
                </a:solidFill>
              </a:rPr>
              <a:t>.</a:t>
            </a:r>
          </a:p>
          <a:p>
            <a:pPr marL="771525" indent="-771525" algn="just">
              <a:buFont typeface="Arial" panose="020B0604020202020204" pitchFamily="34" charset="0"/>
              <a:buChar char="•"/>
            </a:pPr>
            <a:endParaRPr lang="es-ES" sz="4050" dirty="0">
              <a:solidFill>
                <a:srgbClr val="1A2550"/>
              </a:solidFill>
            </a:endParaRPr>
          </a:p>
          <a:p>
            <a:pPr marL="771525" indent="-771525" algn="just">
              <a:buFont typeface="Arial" panose="020B0604020202020204" pitchFamily="34" charset="0"/>
              <a:buChar char="•"/>
            </a:pPr>
            <a:endParaRPr lang="es-ES" sz="4050" dirty="0">
              <a:solidFill>
                <a:srgbClr val="1A2550"/>
              </a:solidFill>
              <a:latin typeface="+mj-lt"/>
            </a:endParaRPr>
          </a:p>
          <a:p>
            <a:pPr marL="771525" indent="-771525" algn="just">
              <a:buFont typeface="Arial" panose="020B0604020202020204" pitchFamily="34" charset="0"/>
              <a:buChar char="•"/>
            </a:pPr>
            <a:endParaRPr lang="es-ES" sz="4050" b="1" dirty="0">
              <a:solidFill>
                <a:srgbClr val="1A2550"/>
              </a:solidFill>
              <a:latin typeface="+mj-l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6752C6D-0DDB-DE47-9D60-CE6E6990C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2137559" cy="1458740"/>
          </a:xfrm>
          <a:prstGeom prst="rect">
            <a:avLst/>
          </a:prstGeom>
        </p:spPr>
      </p:pic>
      <p:sp>
        <p:nvSpPr>
          <p:cNvPr id="2" name="TextBox 11">
            <a:extLst>
              <a:ext uri="{FF2B5EF4-FFF2-40B4-BE49-F238E27FC236}">
                <a16:creationId xmlns:a16="http://schemas.microsoft.com/office/drawing/2014/main" id="{C9377E65-D8E4-B944-791D-6F9DE5B3FA60}"/>
              </a:ext>
            </a:extLst>
          </p:cNvPr>
          <p:cNvSpPr txBox="1"/>
          <p:nvPr/>
        </p:nvSpPr>
        <p:spPr>
          <a:xfrm>
            <a:off x="2137558" y="251474"/>
            <a:ext cx="12558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5400" dirty="0">
                <a:solidFill>
                  <a:srgbClr val="1A2550"/>
                </a:solidFill>
                <a:latin typeface="Bodoni 72 Book" pitchFamily="2" charset="0"/>
                <a:sym typeface="AmbroiseStd-Regular"/>
                <a:rtl val="0"/>
              </a:rPr>
              <a:t>Alerta, Denuncia y Construcción de Ciudadanía</a:t>
            </a:r>
            <a:endParaRPr lang="en-MX" sz="5400" dirty="0">
              <a:solidFill>
                <a:srgbClr val="1A2550"/>
              </a:solidFill>
              <a:latin typeface="AmbroiseStd-Regular"/>
              <a:sym typeface="AmbroiseStd-Regular"/>
              <a:rtl val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B74B197-18DB-6FBF-B502-E8E9B8C4E838}"/>
              </a:ext>
            </a:extLst>
          </p:cNvPr>
          <p:cNvSpPr txBox="1"/>
          <p:nvPr/>
        </p:nvSpPr>
        <p:spPr>
          <a:xfrm>
            <a:off x="13976230" y="9909370"/>
            <a:ext cx="431177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highlight>
                  <a:srgbClr val="FFFFFF"/>
                </a:highlight>
                <a:latin typeface="Gotham" panose="02000504050000020004" pitchFamily="2" charset="0"/>
              </a:rPr>
              <a:t>Dr. Víctor Hugo Vieyra Avilés </a:t>
            </a:r>
            <a:endParaRPr lang="es-ES_tradnl" sz="2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4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5443" y="9677289"/>
            <a:ext cx="5261319" cy="5134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37"/>
              </a:lnSpc>
            </a:pPr>
            <a:r>
              <a:rPr lang="en-US" sz="1600" dirty="0">
                <a:solidFill>
                  <a:schemeClr val="bg1"/>
                </a:solidFill>
                <a:latin typeface="Gotham"/>
                <a:ea typeface="Gotham"/>
                <a:cs typeface="Gotham"/>
                <a:sym typeface="Gotham"/>
              </a:rPr>
              <a:t>Uruapan, Michoacán, a 20 de </a:t>
            </a:r>
            <a:r>
              <a:rPr lang="en-US" sz="1600" dirty="0" err="1">
                <a:solidFill>
                  <a:schemeClr val="bg1"/>
                </a:solidFill>
                <a:latin typeface="Gotham"/>
                <a:ea typeface="Gotham"/>
                <a:cs typeface="Gotham"/>
                <a:sym typeface="Gotham"/>
              </a:rPr>
              <a:t>septiembre</a:t>
            </a:r>
            <a:r>
              <a:rPr lang="en-US" sz="1600" dirty="0">
                <a:solidFill>
                  <a:schemeClr val="bg1"/>
                </a:solidFill>
                <a:latin typeface="Gotham"/>
                <a:ea typeface="Gotham"/>
                <a:cs typeface="Gotham"/>
                <a:sym typeface="Gotham"/>
              </a:rPr>
              <a:t> de 2024</a:t>
            </a: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23076949-1569-5F5D-A5EB-7EAB2BF46424}"/>
              </a:ext>
            </a:extLst>
          </p:cNvPr>
          <p:cNvSpPr/>
          <p:nvPr/>
        </p:nvSpPr>
        <p:spPr>
          <a:xfrm>
            <a:off x="152400" y="880875"/>
            <a:ext cx="8784573" cy="8525250"/>
          </a:xfrm>
          <a:custGeom>
            <a:avLst/>
            <a:gdLst/>
            <a:ahLst/>
            <a:cxnLst/>
            <a:rect l="l" t="t" r="r" b="b"/>
            <a:pathLst>
              <a:path w="8784573" h="8525250">
                <a:moveTo>
                  <a:pt x="0" y="0"/>
                </a:moveTo>
                <a:lnTo>
                  <a:pt x="8784573" y="0"/>
                </a:lnTo>
                <a:lnTo>
                  <a:pt x="8784573" y="8525250"/>
                </a:lnTo>
                <a:lnTo>
                  <a:pt x="0" y="85252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A7C55CE-448C-DFF3-F494-A18B10CD4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1814" y="5551576"/>
            <a:ext cx="4544786" cy="4468724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-21771" y="9867899"/>
            <a:ext cx="18304328" cy="406253"/>
          </a:xfrm>
          <a:custGeom>
            <a:avLst/>
            <a:gdLst/>
            <a:ahLst/>
            <a:cxnLst/>
            <a:rect l="l" t="t" r="r" b="b"/>
            <a:pathLst>
              <a:path w="18565473" h="1183005">
                <a:moveTo>
                  <a:pt x="0" y="0"/>
                </a:moveTo>
                <a:lnTo>
                  <a:pt x="18565474" y="0"/>
                </a:lnTo>
                <a:lnTo>
                  <a:pt x="18565474" y="1183005"/>
                </a:lnTo>
                <a:lnTo>
                  <a:pt x="0" y="11830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0237" b="-40237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4B96544-59A9-4CCF-EFAC-D93862982778}"/>
              </a:ext>
            </a:extLst>
          </p:cNvPr>
          <p:cNvSpPr txBox="1"/>
          <p:nvPr/>
        </p:nvSpPr>
        <p:spPr>
          <a:xfrm>
            <a:off x="7848600" y="1333500"/>
            <a:ext cx="96684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6600" b="1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Gotham" panose="02000504050000020004" pitchFamily="2" charset="0"/>
              </a:rPr>
              <a:t>¿Dónde denunciamos?</a:t>
            </a:r>
            <a:endParaRPr lang="es-MX" sz="6600" b="1" dirty="0">
              <a:solidFill>
                <a:schemeClr val="tx2"/>
              </a:solidFill>
              <a:effectLst/>
              <a:highlight>
                <a:srgbClr val="FFFFFF"/>
              </a:highligh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EAEF147-6281-1D3D-9E68-ACECAF5582F3}"/>
              </a:ext>
            </a:extLst>
          </p:cNvPr>
          <p:cNvSpPr txBox="1"/>
          <p:nvPr/>
        </p:nvSpPr>
        <p:spPr>
          <a:xfrm>
            <a:off x="604184" y="3351004"/>
            <a:ext cx="1372141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rgbClr val="1A2550"/>
                </a:solidFill>
                <a:latin typeface="+mj-lt"/>
              </a:rPr>
              <a:t>Se pueden distinguir </a:t>
            </a:r>
            <a:r>
              <a:rPr lang="es-ES" sz="3600" b="1" u="sng" dirty="0">
                <a:solidFill>
                  <a:srgbClr val="1A2550"/>
                </a:solidFill>
                <a:latin typeface="+mj-lt"/>
              </a:rPr>
              <a:t>2 canales de información:  Interno y Externo</a:t>
            </a:r>
            <a:r>
              <a:rPr lang="es-ES" sz="3600" b="1" dirty="0">
                <a:solidFill>
                  <a:srgbClr val="1A2550"/>
                </a:solidFill>
                <a:latin typeface="+mj-lt"/>
              </a:rPr>
              <a:t>. 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endParaRPr lang="es-ES" sz="3600" b="1" dirty="0">
              <a:solidFill>
                <a:srgbClr val="1A2550"/>
              </a:solidFill>
              <a:latin typeface="+mj-lt"/>
            </a:endParaRP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es-ES" sz="3600" b="1" dirty="0">
                <a:solidFill>
                  <a:srgbClr val="1A2550"/>
                </a:solidFill>
                <a:latin typeface="+mj-lt"/>
              </a:rPr>
              <a:t>Las denuncias pueden ser internas o externas</a:t>
            </a:r>
            <a:r>
              <a:rPr lang="es-ES" sz="3600" dirty="0">
                <a:solidFill>
                  <a:srgbClr val="1A2550"/>
                </a:solidFill>
                <a:latin typeface="+mj-lt"/>
              </a:rPr>
              <a:t>. </a:t>
            </a:r>
          </a:p>
          <a:p>
            <a:pPr marL="1428750" lvl="2" indent="-514350" algn="just"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rgbClr val="1A2550"/>
                </a:solidFill>
                <a:latin typeface="+mj-lt"/>
              </a:rPr>
              <a:t>Internas: se realizan dentro de la empresa o institución, a través de los canales de denuncia previstos para tal efecto. </a:t>
            </a:r>
          </a:p>
          <a:p>
            <a:pPr marL="1428750" lvl="2" indent="-514350" algn="just"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rgbClr val="1A2550"/>
                </a:solidFill>
                <a:latin typeface="+mj-lt"/>
              </a:rPr>
              <a:t>Externas: se realizan ante entes externos o </a:t>
            </a:r>
            <a:r>
              <a:rPr lang="es-ES" sz="3600" b="1" u="sng" dirty="0">
                <a:solidFill>
                  <a:srgbClr val="1A2550"/>
                </a:solidFill>
                <a:latin typeface="+mj-lt"/>
              </a:rPr>
              <a:t>autoridades</a:t>
            </a:r>
            <a:r>
              <a:rPr lang="es-ES" sz="3600" dirty="0">
                <a:solidFill>
                  <a:srgbClr val="1A2550"/>
                </a:solidFill>
                <a:latin typeface="+mj-lt"/>
              </a:rPr>
              <a:t> como policía, fiscalías, PJ, secretarías, medios de comunicación, redes sociales, u otras formas de publicidad.</a:t>
            </a:r>
          </a:p>
          <a:p>
            <a:pPr marL="1885950" lvl="3" indent="-514350" algn="just"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rgbClr val="1A2550"/>
                </a:solidFill>
                <a:latin typeface="+mj-lt"/>
              </a:rPr>
              <a:t>Ámbito de protección de los derechos de los alertadores.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601BF0C-45AA-4ADF-D2A5-7A59814DC7D6}"/>
              </a:ext>
            </a:extLst>
          </p:cNvPr>
          <p:cNvSpPr txBox="1"/>
          <p:nvPr/>
        </p:nvSpPr>
        <p:spPr>
          <a:xfrm>
            <a:off x="11125200" y="9452402"/>
            <a:ext cx="431177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highlight>
                  <a:srgbClr val="FFFFFF"/>
                </a:highlight>
                <a:latin typeface="Gotham" panose="02000504050000020004" pitchFamily="2" charset="0"/>
              </a:rPr>
              <a:t>Dr. Víctor Hugo Vieyra Avilés </a:t>
            </a:r>
            <a:endParaRPr lang="es-ES_tradnl" sz="2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30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4F3E19E-91FD-4BD8-9031-565C7C2F35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49"/>
          <a:stretch/>
        </p:blipFill>
        <p:spPr>
          <a:xfrm>
            <a:off x="30" y="1923"/>
            <a:ext cx="18287970" cy="1028507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8103665-B011-D120-E808-0DF65E5E09E1}"/>
              </a:ext>
            </a:extLst>
          </p:cNvPr>
          <p:cNvSpPr txBox="1"/>
          <p:nvPr/>
        </p:nvSpPr>
        <p:spPr>
          <a:xfrm>
            <a:off x="5716322" y="9731079"/>
            <a:ext cx="685535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2700" b="1" dirty="0">
                <a:solidFill>
                  <a:schemeClr val="bg1"/>
                </a:solidFill>
              </a:rPr>
              <a:t>https://</a:t>
            </a:r>
            <a:r>
              <a:rPr lang="es-ES_tradnl" sz="2700" b="1" dirty="0" err="1">
                <a:solidFill>
                  <a:schemeClr val="bg1"/>
                </a:solidFill>
              </a:rPr>
              <a:t>alertadores.funcionpublica.gob.mx</a:t>
            </a:r>
            <a:r>
              <a:rPr lang="es-ES_tradnl" sz="2700" b="1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33008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1016</Words>
  <Application>Microsoft Macintosh PowerPoint</Application>
  <PresentationFormat>Personalizado</PresentationFormat>
  <Paragraphs>106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Calibri</vt:lpstr>
      <vt:lpstr>Bodoni 72 Book</vt:lpstr>
      <vt:lpstr>Roboto</vt:lpstr>
      <vt:lpstr>AmbroiseStd-Regular</vt:lpstr>
      <vt:lpstr>Gotham</vt:lpstr>
      <vt:lpstr>Aptos</vt:lpstr>
      <vt:lpstr>Arial</vt:lpstr>
      <vt:lpstr>Lato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Proyecto de Negocios Moderno Azul</dc:title>
  <dc:creator>Departamento de Evaluación y Seguimiento</dc:creator>
  <cp:lastModifiedBy>Vic Vieyra</cp:lastModifiedBy>
  <cp:revision>11</cp:revision>
  <dcterms:created xsi:type="dcterms:W3CDTF">2006-08-16T00:00:00Z</dcterms:created>
  <dcterms:modified xsi:type="dcterms:W3CDTF">2024-09-16T22:45:05Z</dcterms:modified>
  <dc:identifier>DAGPrMKwtGA</dc:identifier>
</cp:coreProperties>
</file>