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1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alant Bold" panose="020B0604020202020204" charset="0"/>
      <p:regular r:id="rId16"/>
    </p:embeddedFont>
    <p:embeddedFont>
      <p:font typeface="Halant Medium" panose="020B0604020202020204" charset="0"/>
      <p:regular r:id="rId17"/>
    </p:embeddedFont>
    <p:embeddedFont>
      <p:font typeface="Halant Medium Bold" panose="020B0604020202020204" charset="0"/>
      <p:regular r:id="rId18"/>
    </p:embeddedFont>
    <p:embeddedFont>
      <p:font typeface="Montserrat Classic" panose="020B0604020202020204" charset="0"/>
      <p:regular r:id="rId19"/>
    </p:embeddedFont>
    <p:embeddedFont>
      <p:font typeface="Montserrat Classic Bold" panose="020B0604020202020204" charset="0"/>
      <p:regular r:id="rId20"/>
    </p:embeddedFont>
    <p:embeddedFont>
      <p:font typeface="Montserrat Light" panose="00000400000000000000" pitchFamily="2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6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8767F-5415-4AE7-AA5E-3D30C6AE8AEB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BA15C42-CEF3-4A3C-A673-E2152E4C2098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MX" sz="1800" b="1" dirty="0">
              <a:latin typeface="Arial Black" panose="020B0A04020102020204" pitchFamily="34" charset="0"/>
            </a:rPr>
            <a:t>EJE 1 COMBATIR LA </a:t>
          </a:r>
          <a:r>
            <a:rPr lang="es-MX" sz="1500" b="1" dirty="0">
              <a:latin typeface="Arial Black" panose="020B0A04020102020204" pitchFamily="34" charset="0"/>
            </a:rPr>
            <a:t>IMPUNIDAD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-Fomentar la </a:t>
          </a:r>
          <a:r>
            <a:rPr lang="es-MX" sz="1500" b="1" dirty="0">
              <a:latin typeface="Arial" panose="020B0604020202020204" pitchFamily="34" charset="0"/>
              <a:cs typeface="Arial" panose="020B0604020202020204" pitchFamily="34" charset="0"/>
            </a:rPr>
            <a:t>denuncia</a:t>
          </a: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 por medio del desarrollo de protocolos y procesos homologados para su presentación y seguimiento.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-Impulsar </a:t>
          </a:r>
          <a:r>
            <a:rPr lang="es-MX" sz="1500" b="1" dirty="0">
              <a:latin typeface="Arial" panose="020B0604020202020204" pitchFamily="34" charset="0"/>
              <a:cs typeface="Arial" panose="020B0604020202020204" pitchFamily="34" charset="0"/>
            </a:rPr>
            <a:t>procesos de protección a personas denunciantes</a:t>
          </a: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, alertadoras, testigos y/o víctimas por hechos de corrupción a escala estatal.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-Impulsar y promover el </a:t>
          </a:r>
          <a:r>
            <a:rPr lang="es-MX" sz="1500" b="1" dirty="0">
              <a:latin typeface="Arial" panose="020B0604020202020204" pitchFamily="34" charset="0"/>
              <a:cs typeface="Arial" panose="020B0604020202020204" pitchFamily="34" charset="0"/>
            </a:rPr>
            <a:t>fortalecimiento de las capacidades, estructura y autonomía técnica de los Órganos Internos de Control de los Órganos del Estado.</a:t>
          </a:r>
        </a:p>
      </dgm:t>
    </dgm:pt>
    <dgm:pt modelId="{C3A8A9B2-90AA-487D-80DF-7F9A57E91A3D}" type="parTrans" cxnId="{63253E5E-DDCF-4B1D-AF03-23D437264907}">
      <dgm:prSet/>
      <dgm:spPr/>
      <dgm:t>
        <a:bodyPr/>
        <a:lstStyle/>
        <a:p>
          <a:endParaRPr lang="es-MX"/>
        </a:p>
      </dgm:t>
    </dgm:pt>
    <dgm:pt modelId="{99D08FF9-F749-419A-9E45-DCB332963E4B}" type="sibTrans" cxnId="{63253E5E-DDCF-4B1D-AF03-23D437264907}">
      <dgm:prSet/>
      <dgm:spPr/>
      <dgm:t>
        <a:bodyPr/>
        <a:lstStyle/>
        <a:p>
          <a:endParaRPr lang="es-MX"/>
        </a:p>
      </dgm:t>
    </dgm:pt>
    <dgm:pt modelId="{FE97B3DF-1202-42E2-8038-4EC40342C359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-MX" sz="1800" dirty="0">
              <a:latin typeface="Arial Black" panose="020B0A04020102020204" pitchFamily="34" charset="0"/>
            </a:rPr>
            <a:t>EJE 2 FORTALECER LA CULTURA DE LA LEGALIDAD</a:t>
          </a:r>
        </a:p>
        <a:p>
          <a:pPr algn="ctr">
            <a:buFont typeface="Arial" panose="020B0604020202020204" pitchFamily="34" charset="0"/>
            <a:buChar char="•"/>
          </a:pPr>
          <a:endParaRPr lang="es-MX" sz="1800" dirty="0">
            <a:latin typeface="Arial Black" panose="020B0A04020102020204" pitchFamily="34" charset="0"/>
          </a:endParaRPr>
        </a:p>
        <a:p>
          <a:pPr algn="just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-Impulsar la adopción, socialización y fortalecimiento de la </a:t>
          </a:r>
          <a:r>
            <a:rPr lang="es-MX" sz="1500" b="1" dirty="0">
              <a:latin typeface="Arial" panose="020B0604020202020204" pitchFamily="34" charset="0"/>
              <a:cs typeface="Arial" panose="020B0604020202020204" pitchFamily="34" charset="0"/>
            </a:rPr>
            <a:t>ética pública y políticas de integridad </a:t>
          </a: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para la prevención de conflictos de interés en el servicio público.</a:t>
          </a:r>
        </a:p>
      </dgm:t>
    </dgm:pt>
    <dgm:pt modelId="{720A356C-1386-4A06-9886-1C15B40E24B9}" type="parTrans" cxnId="{DF724603-783D-4CEC-8AEE-0AE01B51B84D}">
      <dgm:prSet/>
      <dgm:spPr/>
      <dgm:t>
        <a:bodyPr/>
        <a:lstStyle/>
        <a:p>
          <a:endParaRPr lang="es-MX"/>
        </a:p>
      </dgm:t>
    </dgm:pt>
    <dgm:pt modelId="{9A74983C-3313-4420-A4A5-B9DACF42E51A}" type="sibTrans" cxnId="{DF724603-783D-4CEC-8AEE-0AE01B51B84D}">
      <dgm:prSet/>
      <dgm:spPr/>
      <dgm:t>
        <a:bodyPr/>
        <a:lstStyle/>
        <a:p>
          <a:endParaRPr lang="es-MX"/>
        </a:p>
      </dgm:t>
    </dgm:pt>
    <dgm:pt modelId="{86AA3D82-03A9-4900-B598-B3F1A2EF7FB7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-MX" sz="1800" dirty="0">
              <a:latin typeface="Arial Black" panose="020B0A04020102020204" pitchFamily="34" charset="0"/>
              <a:cs typeface="Arial" panose="020B0604020202020204" pitchFamily="34" charset="0"/>
            </a:rPr>
            <a:t>EJE 3 IMPULSAR LA PARTICIPACIÓN CIUDADANA</a:t>
          </a:r>
        </a:p>
        <a:p>
          <a:pPr algn="ctr">
            <a:buFont typeface="Arial" panose="020B0604020202020204" pitchFamily="34" charset="0"/>
            <a:buNone/>
          </a:pPr>
          <a:endParaRPr lang="es-MX" sz="1800" dirty="0">
            <a:latin typeface="Arial Black" panose="020B0A04020102020204" pitchFamily="34" charset="0"/>
            <a:cs typeface="Arial" panose="020B0604020202020204" pitchFamily="34" charset="0"/>
          </a:endParaRPr>
        </a:p>
        <a:p>
          <a:pPr algn="ctr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-Promover la vigilancia social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-Contralorías sociales</a:t>
          </a:r>
        </a:p>
      </dgm:t>
    </dgm:pt>
    <dgm:pt modelId="{2E87FF21-2CEA-46DF-97C2-EEF13B62BF6E}" type="parTrans" cxnId="{49D3CCBA-8816-4685-BB3B-ED5B85D55BFD}">
      <dgm:prSet/>
      <dgm:spPr/>
      <dgm:t>
        <a:bodyPr/>
        <a:lstStyle/>
        <a:p>
          <a:endParaRPr lang="es-MX"/>
        </a:p>
      </dgm:t>
    </dgm:pt>
    <dgm:pt modelId="{DDEDBE36-6B76-4E1B-9D59-9B69B131EE60}" type="sibTrans" cxnId="{49D3CCBA-8816-4685-BB3B-ED5B85D55BFD}">
      <dgm:prSet/>
      <dgm:spPr/>
      <dgm:t>
        <a:bodyPr/>
        <a:lstStyle/>
        <a:p>
          <a:endParaRPr lang="es-MX"/>
        </a:p>
      </dgm:t>
    </dgm:pt>
    <dgm:pt modelId="{E6D41059-32C7-4124-88C2-ACFE9F6C67A6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MX" sz="1600" dirty="0">
              <a:latin typeface="Arial Black" panose="020B0A04020102020204" pitchFamily="34" charset="0"/>
              <a:cs typeface="Arial" panose="020B0604020202020204" pitchFamily="34" charset="0"/>
            </a:rPr>
            <a:t>EJE 4 GARANTIZAR LA TRANSPARENCIA Y EL CONTROL DE RECURSOS PÚBLICOS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-Impulsar la práctica de normas, procesos y métodos de </a:t>
          </a:r>
          <a:r>
            <a:rPr lang="es-MX" sz="1500" b="1" dirty="0">
              <a:latin typeface="Arial" panose="020B0604020202020204" pitchFamily="34" charset="0"/>
              <a:cs typeface="Arial" panose="020B0604020202020204" pitchFamily="34" charset="0"/>
            </a:rPr>
            <a:t>control interno, auditoría y fiscalización y control de riesgos de corrupción </a:t>
          </a: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en programas sociales, con enfoque de derechos humanos.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-Promover la creación </a:t>
          </a:r>
          <a:r>
            <a:rPr lang="es-MX" sz="1500" b="1" dirty="0">
              <a:latin typeface="Arial" panose="020B0604020202020204" pitchFamily="34" charset="0"/>
              <a:cs typeface="Arial" panose="020B0604020202020204" pitchFamily="34" charset="0"/>
            </a:rPr>
            <a:t>y adopción de criterios y estándares unificados en las compras, contrataciones y adquisiciones públicas</a:t>
          </a:r>
          <a:r>
            <a:rPr lang="es-MX" sz="1500" dirty="0">
              <a:latin typeface="Arial" panose="020B0604020202020204" pitchFamily="34" charset="0"/>
              <a:cs typeface="Arial" panose="020B0604020202020204" pitchFamily="34" charset="0"/>
            </a:rPr>
            <a:t>, que acoten espacios de arbitrariedad, y mejoren su transparencia y fiscalización.</a:t>
          </a:r>
        </a:p>
      </dgm:t>
    </dgm:pt>
    <dgm:pt modelId="{E5600A9A-CE37-42A8-AB29-CE40C72F2D6A}" type="parTrans" cxnId="{6D21C51B-F2B4-4A72-BF2B-97BA225EAE53}">
      <dgm:prSet/>
      <dgm:spPr/>
      <dgm:t>
        <a:bodyPr/>
        <a:lstStyle/>
        <a:p>
          <a:endParaRPr lang="es-MX"/>
        </a:p>
      </dgm:t>
    </dgm:pt>
    <dgm:pt modelId="{7587CFDE-C21D-40D8-A756-B83A81E7AF49}" type="sibTrans" cxnId="{6D21C51B-F2B4-4A72-BF2B-97BA225EAE53}">
      <dgm:prSet/>
      <dgm:spPr/>
      <dgm:t>
        <a:bodyPr/>
        <a:lstStyle/>
        <a:p>
          <a:endParaRPr lang="es-MX"/>
        </a:p>
      </dgm:t>
    </dgm:pt>
    <dgm:pt modelId="{08CB2B80-C8F7-4974-979C-4A0C6D97C005}" type="pres">
      <dgm:prSet presAssocID="{8ED8767F-5415-4AE7-AA5E-3D30C6AE8AEB}" presName="matrix" presStyleCnt="0">
        <dgm:presLayoutVars>
          <dgm:chMax val="1"/>
          <dgm:dir/>
          <dgm:resizeHandles val="exact"/>
        </dgm:presLayoutVars>
      </dgm:prSet>
      <dgm:spPr/>
    </dgm:pt>
    <dgm:pt modelId="{0C6388DE-2097-414E-B2A6-6E1102CFDD41}" type="pres">
      <dgm:prSet presAssocID="{8ED8767F-5415-4AE7-AA5E-3D30C6AE8AEB}" presName="diamond" presStyleLbl="bgShp" presStyleIdx="0" presStyleCnt="1"/>
      <dgm:spPr/>
    </dgm:pt>
    <dgm:pt modelId="{7A36A7D6-1551-486F-AD78-E2419212835E}" type="pres">
      <dgm:prSet presAssocID="{8ED8767F-5415-4AE7-AA5E-3D30C6AE8A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C122847-A78F-47FD-AC29-C4FA45520572}" type="pres">
      <dgm:prSet presAssocID="{8ED8767F-5415-4AE7-AA5E-3D30C6AE8A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9758C54-1F1D-485D-BF57-99A2623E1767}" type="pres">
      <dgm:prSet presAssocID="{8ED8767F-5415-4AE7-AA5E-3D30C6AE8A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EB513F1-F92F-4EC9-8FB0-2239FD88ADC4}" type="pres">
      <dgm:prSet presAssocID="{8ED8767F-5415-4AE7-AA5E-3D30C6AE8A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F724603-783D-4CEC-8AEE-0AE01B51B84D}" srcId="{8ED8767F-5415-4AE7-AA5E-3D30C6AE8AEB}" destId="{FE97B3DF-1202-42E2-8038-4EC40342C359}" srcOrd="1" destOrd="0" parTransId="{720A356C-1386-4A06-9886-1C15B40E24B9}" sibTransId="{9A74983C-3313-4420-A4A5-B9DACF42E51A}"/>
    <dgm:cxn modelId="{C5662319-1923-492D-A0AE-8C4CC6A2E075}" type="presOf" srcId="{86AA3D82-03A9-4900-B598-B3F1A2EF7FB7}" destId="{69758C54-1F1D-485D-BF57-99A2623E1767}" srcOrd="0" destOrd="0" presId="urn:microsoft.com/office/officeart/2005/8/layout/matrix3"/>
    <dgm:cxn modelId="{6D21C51B-F2B4-4A72-BF2B-97BA225EAE53}" srcId="{8ED8767F-5415-4AE7-AA5E-3D30C6AE8AEB}" destId="{E6D41059-32C7-4124-88C2-ACFE9F6C67A6}" srcOrd="3" destOrd="0" parTransId="{E5600A9A-CE37-42A8-AB29-CE40C72F2D6A}" sibTransId="{7587CFDE-C21D-40D8-A756-B83A81E7AF49}"/>
    <dgm:cxn modelId="{63253E5E-DDCF-4B1D-AF03-23D437264907}" srcId="{8ED8767F-5415-4AE7-AA5E-3D30C6AE8AEB}" destId="{ABA15C42-CEF3-4A3C-A673-E2152E4C2098}" srcOrd="0" destOrd="0" parTransId="{C3A8A9B2-90AA-487D-80DF-7F9A57E91A3D}" sibTransId="{99D08FF9-F749-419A-9E45-DCB332963E4B}"/>
    <dgm:cxn modelId="{07D52A52-ABCF-4213-9648-A4BFF7E693DB}" type="presOf" srcId="{8ED8767F-5415-4AE7-AA5E-3D30C6AE8AEB}" destId="{08CB2B80-C8F7-4974-979C-4A0C6D97C005}" srcOrd="0" destOrd="0" presId="urn:microsoft.com/office/officeart/2005/8/layout/matrix3"/>
    <dgm:cxn modelId="{73573873-2A5F-4F42-A277-972EF9C2A07E}" type="presOf" srcId="{E6D41059-32C7-4124-88C2-ACFE9F6C67A6}" destId="{7EB513F1-F92F-4EC9-8FB0-2239FD88ADC4}" srcOrd="0" destOrd="0" presId="urn:microsoft.com/office/officeart/2005/8/layout/matrix3"/>
    <dgm:cxn modelId="{13CD1A57-DA4B-42BE-8EF7-912B936513C5}" type="presOf" srcId="{ABA15C42-CEF3-4A3C-A673-E2152E4C2098}" destId="{7A36A7D6-1551-486F-AD78-E2419212835E}" srcOrd="0" destOrd="0" presId="urn:microsoft.com/office/officeart/2005/8/layout/matrix3"/>
    <dgm:cxn modelId="{49D3CCBA-8816-4685-BB3B-ED5B85D55BFD}" srcId="{8ED8767F-5415-4AE7-AA5E-3D30C6AE8AEB}" destId="{86AA3D82-03A9-4900-B598-B3F1A2EF7FB7}" srcOrd="2" destOrd="0" parTransId="{2E87FF21-2CEA-46DF-97C2-EEF13B62BF6E}" sibTransId="{DDEDBE36-6B76-4E1B-9D59-9B69B131EE60}"/>
    <dgm:cxn modelId="{C14F6BFF-2250-4F7E-8C78-66D080C2980D}" type="presOf" srcId="{FE97B3DF-1202-42E2-8038-4EC40342C359}" destId="{3C122847-A78F-47FD-AC29-C4FA45520572}" srcOrd="0" destOrd="0" presId="urn:microsoft.com/office/officeart/2005/8/layout/matrix3"/>
    <dgm:cxn modelId="{BEDE58F8-3BD7-4A54-921D-AC75FAE52E30}" type="presParOf" srcId="{08CB2B80-C8F7-4974-979C-4A0C6D97C005}" destId="{0C6388DE-2097-414E-B2A6-6E1102CFDD41}" srcOrd="0" destOrd="0" presId="urn:microsoft.com/office/officeart/2005/8/layout/matrix3"/>
    <dgm:cxn modelId="{2488C89C-1867-40EB-B677-BB0B0A014311}" type="presParOf" srcId="{08CB2B80-C8F7-4974-979C-4A0C6D97C005}" destId="{7A36A7D6-1551-486F-AD78-E2419212835E}" srcOrd="1" destOrd="0" presId="urn:microsoft.com/office/officeart/2005/8/layout/matrix3"/>
    <dgm:cxn modelId="{7D9361E6-FBA1-45D5-97C2-9987D183E222}" type="presParOf" srcId="{08CB2B80-C8F7-4974-979C-4A0C6D97C005}" destId="{3C122847-A78F-47FD-AC29-C4FA45520572}" srcOrd="2" destOrd="0" presId="urn:microsoft.com/office/officeart/2005/8/layout/matrix3"/>
    <dgm:cxn modelId="{B2705F92-E3ED-41DC-889B-593C0E58412C}" type="presParOf" srcId="{08CB2B80-C8F7-4974-979C-4A0C6D97C005}" destId="{69758C54-1F1D-485D-BF57-99A2623E1767}" srcOrd="3" destOrd="0" presId="urn:microsoft.com/office/officeart/2005/8/layout/matrix3"/>
    <dgm:cxn modelId="{048B816A-C9F1-43F7-853B-108F162804E6}" type="presParOf" srcId="{08CB2B80-C8F7-4974-979C-4A0C6D97C005}" destId="{7EB513F1-F92F-4EC9-8FB0-2239FD88ADC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388DE-2097-414E-B2A6-6E1102CFDD41}">
      <dsp:nvSpPr>
        <dsp:cNvPr id="0" name=""/>
        <dsp:cNvSpPr/>
      </dsp:nvSpPr>
      <dsp:spPr>
        <a:xfrm>
          <a:off x="2174433" y="0"/>
          <a:ext cx="10014832" cy="1001483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36A7D6-1551-486F-AD78-E2419212835E}">
      <dsp:nvSpPr>
        <dsp:cNvPr id="0" name=""/>
        <dsp:cNvSpPr/>
      </dsp:nvSpPr>
      <dsp:spPr>
        <a:xfrm>
          <a:off x="3125843" y="951409"/>
          <a:ext cx="3905784" cy="39057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800" b="1" kern="1200" dirty="0">
              <a:latin typeface="Arial Black" panose="020B0A04020102020204" pitchFamily="34" charset="0"/>
            </a:rPr>
            <a:t>EJE 1 COMBATIR LA </a:t>
          </a:r>
          <a:r>
            <a:rPr lang="es-MX" sz="1500" b="1" kern="1200" dirty="0">
              <a:latin typeface="Arial Black" panose="020B0A04020102020204" pitchFamily="34" charset="0"/>
            </a:rPr>
            <a:t>IMPUNIDAD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-Fomentar la </a:t>
          </a: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denuncia</a:t>
          </a: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 por medio del desarrollo de protocolos y procesos homologados para su presentación y seguimiento.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-Impulsar </a:t>
          </a: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procesos de protección a personas denunciantes</a:t>
          </a: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, alertadoras, testigos y/o víctimas por hechos de corrupción a escala estatal.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-Impulsar y promover el </a:t>
          </a: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fortalecimiento de las capacidades, estructura y autonomía técnica de los Órganos Internos de Control de los Órganos del Estado.</a:t>
          </a:r>
        </a:p>
      </dsp:txBody>
      <dsp:txXfrm>
        <a:off x="3316508" y="1142074"/>
        <a:ext cx="3524454" cy="3524454"/>
      </dsp:txXfrm>
    </dsp:sp>
    <dsp:sp modelId="{3C122847-A78F-47FD-AC29-C4FA45520572}">
      <dsp:nvSpPr>
        <dsp:cNvPr id="0" name=""/>
        <dsp:cNvSpPr/>
      </dsp:nvSpPr>
      <dsp:spPr>
        <a:xfrm>
          <a:off x="7332072" y="951409"/>
          <a:ext cx="3905784" cy="39057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800" kern="1200" dirty="0">
              <a:latin typeface="Arial Black" panose="020B0A04020102020204" pitchFamily="34" charset="0"/>
            </a:rPr>
            <a:t>EJE 2 FORTALECER LA CULTURA DE LA LEGALIDAD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MX" sz="1800" kern="1200" dirty="0">
            <a:latin typeface="Arial Black" panose="020B0A04020102020204" pitchFamily="34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-Impulsar la adopción, socialización y fortalecimiento de la </a:t>
          </a: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ética pública y políticas de integridad </a:t>
          </a: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para la prevención de conflictos de interés en el servicio público.</a:t>
          </a:r>
        </a:p>
      </dsp:txBody>
      <dsp:txXfrm>
        <a:off x="7522737" y="1142074"/>
        <a:ext cx="3524454" cy="3524454"/>
      </dsp:txXfrm>
    </dsp:sp>
    <dsp:sp modelId="{69758C54-1F1D-485D-BF57-99A2623E1767}">
      <dsp:nvSpPr>
        <dsp:cNvPr id="0" name=""/>
        <dsp:cNvSpPr/>
      </dsp:nvSpPr>
      <dsp:spPr>
        <a:xfrm>
          <a:off x="3125843" y="5157638"/>
          <a:ext cx="3905784" cy="39057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800" kern="1200" dirty="0">
              <a:latin typeface="Arial Black" panose="020B0A04020102020204" pitchFamily="34" charset="0"/>
              <a:cs typeface="Arial" panose="020B0604020202020204" pitchFamily="34" charset="0"/>
            </a:rPr>
            <a:t>EJE 3 IMPULSAR LA PARTICIPACIÓN CIUDADANA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MX" sz="1800" kern="1200" dirty="0">
            <a:latin typeface="Arial Black" panose="020B0A040201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-Promover la vigilancia social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-Contralorías sociales</a:t>
          </a:r>
        </a:p>
      </dsp:txBody>
      <dsp:txXfrm>
        <a:off x="3316508" y="5348303"/>
        <a:ext cx="3524454" cy="3524454"/>
      </dsp:txXfrm>
    </dsp:sp>
    <dsp:sp modelId="{7EB513F1-F92F-4EC9-8FB0-2239FD88ADC4}">
      <dsp:nvSpPr>
        <dsp:cNvPr id="0" name=""/>
        <dsp:cNvSpPr/>
      </dsp:nvSpPr>
      <dsp:spPr>
        <a:xfrm>
          <a:off x="7332072" y="5157638"/>
          <a:ext cx="3905784" cy="39057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600" kern="1200" dirty="0">
              <a:latin typeface="Arial Black" panose="020B0A04020102020204" pitchFamily="34" charset="0"/>
              <a:cs typeface="Arial" panose="020B0604020202020204" pitchFamily="34" charset="0"/>
            </a:rPr>
            <a:t>EJE 4 GARANTIZAR LA TRANSPARENCIA Y EL CONTROL DE RECURSOS PÚBLICOS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-Impulsar la práctica de normas, procesos y métodos de </a:t>
          </a: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control interno, auditoría y fiscalización y control de riesgos de corrupción </a:t>
          </a: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en programas sociales, con enfoque de derechos humanos.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-Promover la creación </a:t>
          </a: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y adopción de criterios y estándares unificados en las compras, contrataciones y adquisiciones públicas</a:t>
          </a: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, que acoten espacios de arbitrariedad, y mejoren su transparencia y fiscalización.</a:t>
          </a:r>
        </a:p>
      </dsp:txBody>
      <dsp:txXfrm>
        <a:off x="7522737" y="5348303"/>
        <a:ext cx="3524454" cy="3524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0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gif"/><Relationship Id="rId5" Type="http://schemas.openxmlformats.org/officeDocument/2006/relationships/image" Target="../media/image36.svg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4.sv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4.sv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gif"/><Relationship Id="rId18" Type="http://schemas.openxmlformats.org/officeDocument/2006/relationships/image" Target="../media/image59.png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sv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10" Type="http://schemas.openxmlformats.org/officeDocument/2006/relationships/image" Target="../media/image51.sv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43200" y="2552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1028700" y="-1141095"/>
            <a:ext cx="2911563" cy="75437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6612927" y="8569981"/>
            <a:ext cx="1292746" cy="1376638"/>
            <a:chOff x="0" y="0"/>
            <a:chExt cx="1723661" cy="183551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9853" y="190500"/>
            <a:ext cx="2747766" cy="1868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2877909" y="6261836"/>
            <a:ext cx="4961682" cy="402516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71129" y="1562100"/>
            <a:ext cx="10531005" cy="557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17"/>
              </a:lnSpc>
            </a:pPr>
            <a:r>
              <a:rPr lang="es-MX" sz="7925" spc="71" dirty="0">
                <a:solidFill>
                  <a:srgbClr val="000000"/>
                </a:solidFill>
                <a:latin typeface="Montserrat Classic Bold"/>
              </a:rPr>
              <a:t>Vinculación</a:t>
            </a:r>
            <a:r>
              <a:rPr lang="en-US" sz="7925" spc="71" dirty="0">
                <a:solidFill>
                  <a:srgbClr val="000000"/>
                </a:solidFill>
                <a:latin typeface="Montserrat Classic Bold"/>
              </a:rPr>
              <a:t> de los </a:t>
            </a:r>
            <a:r>
              <a:rPr lang="es-MX" sz="7925" spc="71" dirty="0">
                <a:solidFill>
                  <a:srgbClr val="000000"/>
                </a:solidFill>
                <a:latin typeface="Montserrat Classic Bold"/>
              </a:rPr>
              <a:t>Órganos</a:t>
            </a:r>
            <a:r>
              <a:rPr lang="en-US" sz="7925" spc="71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s-MX" sz="7925" spc="71" dirty="0">
                <a:solidFill>
                  <a:srgbClr val="000000"/>
                </a:solidFill>
                <a:latin typeface="Montserrat Classic Bold"/>
              </a:rPr>
              <a:t>Internos</a:t>
            </a:r>
            <a:r>
              <a:rPr lang="en-US" sz="7925" spc="71" dirty="0">
                <a:solidFill>
                  <a:srgbClr val="000000"/>
                </a:solidFill>
                <a:latin typeface="Montserrat Classic Bold"/>
              </a:rPr>
              <a:t> de Control con el</a:t>
            </a:r>
          </a:p>
          <a:p>
            <a:pPr algn="ctr">
              <a:lnSpc>
                <a:spcPts val="8717"/>
              </a:lnSpc>
            </a:pPr>
            <a:r>
              <a:rPr lang="en-US" sz="7925" spc="71" dirty="0">
                <a:solidFill>
                  <a:srgbClr val="000000"/>
                </a:solidFill>
                <a:latin typeface="Montserrat Classic Bold"/>
              </a:rPr>
              <a:t>Sistema </a:t>
            </a:r>
            <a:r>
              <a:rPr lang="es-MX" sz="7925" spc="71" dirty="0">
                <a:solidFill>
                  <a:srgbClr val="000000"/>
                </a:solidFill>
                <a:latin typeface="Montserrat Classic Bold"/>
              </a:rPr>
              <a:t>Estatal</a:t>
            </a:r>
            <a:r>
              <a:rPr lang="en-US" sz="7925" spc="71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s-MX" sz="7925" spc="71" dirty="0">
                <a:solidFill>
                  <a:srgbClr val="000000"/>
                </a:solidFill>
                <a:latin typeface="Montserrat Classic Bold"/>
              </a:rPr>
              <a:t>Anticorrupción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8AC24ED7-72D9-BB27-CD7E-D3391775D254}"/>
              </a:ext>
            </a:extLst>
          </p:cNvPr>
          <p:cNvSpPr txBox="1"/>
          <p:nvPr/>
        </p:nvSpPr>
        <p:spPr>
          <a:xfrm>
            <a:off x="1151761" y="1562100"/>
            <a:ext cx="2747766" cy="314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Montserrat Classic"/>
              </a:rPr>
              <a:t>Bienvenidas y bienvenidos a la Secretaría Ejecutiva del Sistema Estatal Anticorruption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164050" y="-114300"/>
            <a:ext cx="2247900" cy="10401300"/>
          </a:xfrm>
          <a:prstGeom prst="rect">
            <a:avLst/>
          </a:prstGeom>
          <a:solidFill>
            <a:srgbClr val="37B399"/>
          </a:solidFill>
        </p:spPr>
      </p:sp>
      <p:sp>
        <p:nvSpPr>
          <p:cNvPr id="3" name="AutoShape 3"/>
          <p:cNvSpPr/>
          <p:nvPr/>
        </p:nvSpPr>
        <p:spPr>
          <a:xfrm>
            <a:off x="495300" y="-266700"/>
            <a:ext cx="38100" cy="7467595"/>
          </a:xfrm>
          <a:prstGeom prst="rect">
            <a:avLst/>
          </a:prstGeom>
          <a:solidFill>
            <a:srgbClr val="F4F4F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37350" y="6596362"/>
            <a:ext cx="2941500" cy="2941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16517677" y="986754"/>
            <a:ext cx="1292746" cy="1376638"/>
            <a:chOff x="0" y="0"/>
            <a:chExt cx="1723661" cy="183551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alphaModFix amt="7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32903" y="971550"/>
            <a:ext cx="639192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07778" y="4716573"/>
            <a:ext cx="3701038" cy="26277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53222" y="8067112"/>
            <a:ext cx="2191006" cy="140224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32259" y="5076825"/>
            <a:ext cx="8205231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 dirty="0">
                <a:solidFill>
                  <a:srgbClr val="016D5E"/>
                </a:solidFill>
                <a:latin typeface="Montserrat Classic"/>
              </a:rPr>
              <a:t>DERIVADO DE LOS TRÁMITES QUE SE REALIZAN Y SERVICIOS PÚBLICOS QUE SE PRESTAN A LA CIUDADANÍA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1258" y="166481"/>
            <a:ext cx="9266232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7"/>
              </a:lnSpc>
            </a:pPr>
            <a:r>
              <a:rPr lang="en-US" sz="6525" spc="58" dirty="0">
                <a:solidFill>
                  <a:srgbClr val="247BA2"/>
                </a:solidFill>
                <a:latin typeface="Montserrat Classic Bold"/>
              </a:rPr>
              <a:t>Los OICs representan el </a:t>
            </a:r>
            <a:r>
              <a:rPr lang="es-MX" sz="6525" spc="58" dirty="0">
                <a:solidFill>
                  <a:srgbClr val="247BA2"/>
                </a:solidFill>
                <a:latin typeface="Montserrat Classic Bold"/>
              </a:rPr>
              <a:t>eslabón</a:t>
            </a:r>
            <a:r>
              <a:rPr lang="en-US" sz="6525" spc="58" dirty="0">
                <a:solidFill>
                  <a:srgbClr val="247BA2"/>
                </a:solidFill>
                <a:latin typeface="Montserrat Classic Bold"/>
              </a:rPr>
              <a:t> más importante en la lucha contra la corrupción pública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259300" y="24384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512731" cy="11391900"/>
          </a:xfrm>
          <a:prstGeom prst="rect">
            <a:avLst/>
          </a:prstGeom>
          <a:solidFill>
            <a:srgbClr val="016D5E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61811" y="6655055"/>
            <a:ext cx="3509384" cy="3070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20107" y="3496391"/>
            <a:ext cx="937282" cy="1464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49102" y="7828061"/>
            <a:ext cx="1623686" cy="13314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07881" y="160099"/>
            <a:ext cx="15832419" cy="78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5424" spc="488" dirty="0">
                <a:solidFill>
                  <a:srgbClr val="016D5E"/>
                </a:solidFill>
                <a:latin typeface="Montserrat Classic Bold"/>
              </a:rPr>
              <a:t>RIESGOS DE CORRUPCIÓN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42986" y="3496391"/>
            <a:ext cx="5706535" cy="4004989"/>
            <a:chOff x="0" y="0"/>
            <a:chExt cx="7608714" cy="533998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357688"/>
              <a:ext cx="7608714" cy="3888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25"/>
                </a:lnSpc>
              </a:pP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Por lo que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toca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a los servicios públicos, se identifican riesgos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asociados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a la corrupción que surgen en los diferentes momentos de puntos de contacto entre el prestador de servicios (gobierno) y el usuario (ciudadanía).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7608714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s-MX" sz="2500" spc="250" dirty="0">
                  <a:solidFill>
                    <a:srgbClr val="456990"/>
                  </a:solidFill>
                  <a:latin typeface="Montserrat Classic"/>
                </a:rPr>
                <a:t>CONTACTO</a:t>
              </a:r>
              <a:r>
                <a:rPr lang="en-US" sz="2500" spc="250" dirty="0">
                  <a:solidFill>
                    <a:srgbClr val="456990"/>
                  </a:solidFill>
                  <a:latin typeface="Montserrat Classic"/>
                </a:rPr>
                <a:t> GOBIERNO-SOCIEDAD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126514" y="3779181"/>
            <a:ext cx="5706535" cy="3147739"/>
            <a:chOff x="0" y="0"/>
            <a:chExt cx="7608714" cy="419698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773488"/>
              <a:ext cx="7608714" cy="3329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La contratación, el cobro, la calidad del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servicio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, la emisión de licencias de funcionamiento, las inspecciones de obra, la gestión de programas sociales o la vigilancia al cumplimiento de las normas.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7608714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spc="250" dirty="0">
                  <a:solidFill>
                    <a:srgbClr val="456990"/>
                  </a:solidFill>
                  <a:latin typeface="Montserrat Classic"/>
                </a:rPr>
                <a:t>PRESTACIÓN DE SERVICIOS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017987" y="6980393"/>
            <a:ext cx="5799772" cy="3146508"/>
            <a:chOff x="0" y="-57151"/>
            <a:chExt cx="7733029" cy="419534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357688"/>
              <a:ext cx="7733029" cy="278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25"/>
                </a:lnSpc>
              </a:pP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Las y los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servidores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públicos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que buscan obtener beneficios privados derivados de su autoridad o el inadecuado cumplimiento de las leyes.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1"/>
              <a:ext cx="7733029" cy="11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spc="250" dirty="0">
                  <a:solidFill>
                    <a:srgbClr val="456990"/>
                  </a:solidFill>
                  <a:latin typeface="Montserrat Classic"/>
                </a:rPr>
                <a:t>AL INTERIOR DE LAS INSTITUCIONES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234021" y="1619083"/>
            <a:ext cx="15139041" cy="144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3"/>
              </a:lnSpc>
              <a:spcBef>
                <a:spcPct val="0"/>
              </a:spcBef>
            </a:pPr>
            <a:r>
              <a:rPr lang="en-US" sz="2059" spc="205" dirty="0">
                <a:solidFill>
                  <a:srgbClr val="37B399"/>
                </a:solidFill>
                <a:latin typeface="Montserrat Classic"/>
              </a:rPr>
              <a:t>EL RIESGO REFIERE A LA PROBABILIDAD O ESPACIO DONDE SE PODRÍA COMETER UN ACTO DE CORRUPCIÓN SI SE CONJUNTA CON </a:t>
            </a:r>
            <a:r>
              <a:rPr lang="en-US" sz="2059" spc="205" dirty="0">
                <a:solidFill>
                  <a:srgbClr val="37B399"/>
                </a:solidFill>
                <a:latin typeface="Montserrat Classic Bold"/>
              </a:rPr>
              <a:t>“LAS PERSONAS QUE ESTÁN DISPUESTAS A OBTENER BENEFICIOS PRIVADOS A TRAVÉS DE LA OMISIÓN Y LA ACTUACIÓN FUERA DE LA ÉTICA LEGAL (ACTO DETONANTE)”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29ED4CDD-98B1-8184-2A00-BB5014C69A94}"/>
              </a:ext>
            </a:extLst>
          </p:cNvPr>
          <p:cNvSpPr txBox="1"/>
          <p:nvPr/>
        </p:nvSpPr>
        <p:spPr>
          <a:xfrm>
            <a:off x="-518211" y="1880050"/>
            <a:ext cx="2199936" cy="7455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Montserrat Classic"/>
              </a:rPr>
              <a:t>NORMAS DE APLICACIÓN GENERAL EN MATERIA DE CONTROL INTERNO PARA LA ADMINISTRACIÓN PÚBLICA DEL ESTADO DE MICHOACÁN DE OCAMPO (2020)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300" y="-533400"/>
            <a:ext cx="38100" cy="97917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495300" y="7304509"/>
            <a:ext cx="2605299" cy="2488719"/>
          </a:xfrm>
          <a:prstGeom prst="rect">
            <a:avLst/>
          </a:prstGeom>
          <a:solidFill>
            <a:srgbClr val="5EA39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15737" y="467486"/>
            <a:ext cx="2314510" cy="18713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77200" y="6867267"/>
            <a:ext cx="1652541" cy="1487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08325" y="4567171"/>
            <a:ext cx="4736652" cy="33630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62200" y="5088246"/>
            <a:ext cx="2870326" cy="26909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2808" y="1236859"/>
            <a:ext cx="6204982" cy="268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5774" spc="519" dirty="0">
                <a:solidFill>
                  <a:srgbClr val="202020"/>
                </a:solidFill>
                <a:latin typeface="Montserrat Classic Bold"/>
              </a:rPr>
              <a:t>VINCULACIÓN DE LA SESEA CON LOS OICs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070906" y="181616"/>
            <a:ext cx="7166992" cy="2607526"/>
            <a:chOff x="0" y="0"/>
            <a:chExt cx="9555989" cy="347670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49474"/>
              <a:ext cx="9555989" cy="1455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84"/>
                </a:lnSpc>
              </a:pPr>
              <a:r>
                <a:rPr lang="en-US" sz="1560" spc="31" dirty="0">
                  <a:solidFill>
                    <a:srgbClr val="202020"/>
                  </a:solidFill>
                  <a:latin typeface="Montserrat Light"/>
                </a:rPr>
                <a:t>Herramienta tecnológica para que las autoridades encargadas de prevenir, investigar y sancionar faltas administrativas y hechos de corrupción, así como las que tienen a su cargo la fiscalización y control de los recursos públicos,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9555989" cy="590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6"/>
                </a:lnSpc>
              </a:pPr>
              <a:r>
                <a:rPr lang="en-US" sz="2704" spc="270" dirty="0">
                  <a:solidFill>
                    <a:srgbClr val="016D5E"/>
                  </a:solidFill>
                  <a:latin typeface="Montserrat Classic Bold"/>
                </a:rPr>
                <a:t>PLATAFORMA DIGITAL ESTATAL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391352"/>
              <a:ext cx="9555989" cy="1085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84"/>
                </a:lnSpc>
              </a:pPr>
              <a:r>
                <a:rPr lang="en-US" sz="1560" dirty="0">
                  <a:solidFill>
                    <a:srgbClr val="202020"/>
                  </a:solidFill>
                  <a:latin typeface="Montserrat Light"/>
                </a:rPr>
                <a:t>Accedan a la información necesaria, en forma expedita y oportuna para el ejercicio de sus atribuciones, contenida en los Sistemas que se conecten con dicha Plataforma.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70906" y="3477068"/>
            <a:ext cx="7721667" cy="1981062"/>
            <a:chOff x="0" y="-47625"/>
            <a:chExt cx="10295557" cy="264141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39950"/>
              <a:ext cx="10295557" cy="185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20"/>
                </a:lnSpc>
              </a:pPr>
              <a:r>
                <a:rPr lang="es-MX" sz="1586" spc="31" dirty="0">
                  <a:solidFill>
                    <a:srgbClr val="202020"/>
                  </a:solidFill>
                  <a:latin typeface="Montserrat Light"/>
                </a:rPr>
                <a:t>Documento estratégico que señala los puntos de atención de los poderes y del conjunto de las instituciones del Estado, en las materias de prevención, detección, investigación y sanción de faltas administrativas y hechos de corrupción, así como de la fiscalización y el control de recursos públicos, en el ambito municipal y local. Aprobada el 14 de junio de 2022.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0295557" cy="590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6"/>
                </a:lnSpc>
              </a:pPr>
              <a:r>
                <a:rPr lang="en-US" sz="2704" spc="270" dirty="0">
                  <a:solidFill>
                    <a:srgbClr val="016D5E"/>
                  </a:solidFill>
                  <a:latin typeface="Montserrat Classic Bold"/>
                </a:rPr>
                <a:t>POLÍTICA ESTATAL ANTICORRUPCIÓN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30247" y="8386444"/>
            <a:ext cx="7749519" cy="1321777"/>
            <a:chOff x="-320879" y="-47625"/>
            <a:chExt cx="10332692" cy="176237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10011813" cy="591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6"/>
                </a:lnSpc>
              </a:pPr>
              <a:r>
                <a:rPr lang="en-US" sz="2704" spc="270" dirty="0">
                  <a:solidFill>
                    <a:srgbClr val="37B399"/>
                  </a:solidFill>
                  <a:latin typeface="Montserrat Classic Bold"/>
                </a:rPr>
                <a:t>ÉTICA E INTEGRIDAD PÚBLICA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320879" y="757313"/>
              <a:ext cx="10011813" cy="957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4331" lvl="1" indent="-227165">
                <a:lnSpc>
                  <a:spcPts val="2946"/>
                </a:lnSpc>
                <a:buFont typeface="Arial"/>
                <a:buChar char="•"/>
              </a:pPr>
              <a:r>
                <a:rPr lang="en-US" sz="2104" dirty="0">
                  <a:solidFill>
                    <a:srgbClr val="202020"/>
                  </a:solidFill>
                  <a:latin typeface="Montserrat Light"/>
                </a:rPr>
                <a:t>Códigos de Ética y de Conducta.</a:t>
              </a:r>
            </a:p>
            <a:p>
              <a:pPr marL="454331" lvl="1" indent="-227165">
                <a:lnSpc>
                  <a:spcPts val="2946"/>
                </a:lnSpc>
                <a:buFont typeface="Arial"/>
                <a:buChar char="•"/>
              </a:pPr>
              <a:r>
                <a:rPr lang="en-US" sz="2104" dirty="0">
                  <a:solidFill>
                    <a:srgbClr val="202020"/>
                  </a:solidFill>
                  <a:latin typeface="Montserrat Light"/>
                </a:rPr>
                <a:t>Capacitaciones que </a:t>
              </a:r>
              <a:r>
                <a:rPr lang="es-MX" sz="2104" dirty="0">
                  <a:solidFill>
                    <a:srgbClr val="202020"/>
                  </a:solidFill>
                  <a:latin typeface="Montserrat Light"/>
                </a:rPr>
                <a:t>coordina</a:t>
              </a:r>
              <a:r>
                <a:rPr lang="en-US" sz="2104" dirty="0">
                  <a:solidFill>
                    <a:srgbClr val="202020"/>
                  </a:solidFill>
                  <a:latin typeface="Montserrat Light"/>
                </a:rPr>
                <a:t> la SESEA.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32855" y="5788652"/>
            <a:ext cx="8031231" cy="2407471"/>
            <a:chOff x="-228685" y="149902"/>
            <a:chExt cx="10708307" cy="320996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375883"/>
              <a:ext cx="10250939" cy="1451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0811" lvl="1" indent="-230406">
                <a:lnSpc>
                  <a:spcPts val="2988"/>
                </a:lnSpc>
                <a:buFont typeface="Arial"/>
                <a:buChar char="•"/>
              </a:pPr>
              <a:r>
                <a:rPr lang="en-US" sz="2134" spc="42" dirty="0">
                  <a:solidFill>
                    <a:srgbClr val="202020"/>
                  </a:solidFill>
                  <a:latin typeface="Montserrat Light"/>
                </a:rPr>
                <a:t>% de procedimientos de IPRA, sanciones, recuperación de $ y acciones de control interno.</a:t>
              </a:r>
            </a:p>
            <a:p>
              <a:pPr marL="460811" lvl="1" indent="-230406">
                <a:lnSpc>
                  <a:spcPts val="2988"/>
                </a:lnSpc>
                <a:buFont typeface="Arial"/>
                <a:buChar char="•"/>
              </a:pPr>
              <a:r>
                <a:rPr lang="en-US" sz="2134" spc="42" dirty="0">
                  <a:solidFill>
                    <a:srgbClr val="202020"/>
                  </a:solidFill>
                  <a:latin typeface="Montserrat Light"/>
                </a:rPr>
                <a:t>Recomendaciones No Vinculantes.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228685" y="149902"/>
              <a:ext cx="10708307" cy="12267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6"/>
                </a:lnSpc>
              </a:pPr>
              <a:r>
                <a:rPr lang="en-US" sz="2704" spc="270" dirty="0">
                  <a:solidFill>
                    <a:srgbClr val="37B399"/>
                  </a:solidFill>
                  <a:latin typeface="Montserrat Classic Bold"/>
                </a:rPr>
                <a:t>INFORME ANUAL DEL COMITÉ COORDINADOR (A través de SECOEM)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3014256"/>
              <a:ext cx="10250939" cy="345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84"/>
                </a:lnSpc>
              </a:pPr>
              <a:r>
                <a:rPr lang="en-US" sz="1560" dirty="0">
                  <a:solidFill>
                    <a:srgbClr val="202020"/>
                  </a:solidFill>
                  <a:latin typeface="Montserrat Light"/>
                </a:rPr>
                <a:t>Arts. 54-57 de la LSEA</a:t>
              </a:r>
            </a:p>
          </p:txBody>
        </p:sp>
      </p:grpSp>
      <p:pic>
        <p:nvPicPr>
          <p:cNvPr id="25" name="Imagen 2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7DE8568-D5FF-C91B-7B20-6D5F388546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21" y="3457183"/>
            <a:ext cx="2933299" cy="1649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5558" y="4995685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0" y="-38100"/>
            <a:ext cx="3352800" cy="2971800"/>
          </a:xfrm>
          <a:prstGeom prst="rect">
            <a:avLst/>
          </a:prstGeom>
          <a:solidFill>
            <a:srgbClr val="37B399"/>
          </a:solidFill>
        </p:spPr>
      </p:sp>
      <p:grpSp>
        <p:nvGrpSpPr>
          <p:cNvPr id="4" name="Group 4"/>
          <p:cNvGrpSpPr/>
          <p:nvPr/>
        </p:nvGrpSpPr>
        <p:grpSpPr>
          <a:xfrm>
            <a:off x="2119307" y="4734196"/>
            <a:ext cx="360024" cy="36002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11298" y="7574265"/>
            <a:ext cx="360024" cy="36002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891707" y="4734196"/>
            <a:ext cx="360024" cy="36002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478051"/>
            <a:ext cx="2911298" cy="291129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071719" y="8034683"/>
            <a:ext cx="360024" cy="36002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27733" y="1613219"/>
            <a:ext cx="3722791" cy="25408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08220" y="4072339"/>
            <a:ext cx="1588304" cy="11693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90872" y="6743700"/>
            <a:ext cx="1530054" cy="1290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163965" y="8130650"/>
            <a:ext cx="1521184" cy="15211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 l="18" r="18"/>
          <a:stretch>
            <a:fillRect/>
          </a:stretch>
        </p:blipFill>
        <p:spPr>
          <a:xfrm>
            <a:off x="9189684" y="5585271"/>
            <a:ext cx="1404046" cy="10683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0304" y="8532331"/>
            <a:ext cx="2191006" cy="140224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3001352" y="4657033"/>
            <a:ext cx="5595058" cy="2016182"/>
            <a:chOff x="0" y="0"/>
            <a:chExt cx="7460077" cy="268824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7460077" cy="638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s-MX" sz="3399" spc="135" dirty="0">
                  <a:solidFill>
                    <a:srgbClr val="202020"/>
                  </a:solidFill>
                  <a:latin typeface="Montserrat Classic Bold"/>
                </a:rPr>
                <a:t>Tema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35125"/>
              <a:ext cx="7460077" cy="165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Encargado de vigilar y supervisar  el correcto manejo de los recursos públicos.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911298" y="559632"/>
            <a:ext cx="12249267" cy="166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5424" spc="488" dirty="0">
                <a:solidFill>
                  <a:srgbClr val="7C5499"/>
                </a:solidFill>
                <a:latin typeface="Montserrat Classic Bold"/>
              </a:rPr>
              <a:t>PEA Y ÓRGANOS INTERNOS DE CONTROL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793343" y="7287552"/>
            <a:ext cx="5595058" cy="2086667"/>
            <a:chOff x="0" y="0"/>
            <a:chExt cx="7460077" cy="278222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0"/>
              <a:ext cx="74600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399" spc="135" dirty="0">
                  <a:solidFill>
                    <a:srgbClr val="202020"/>
                  </a:solidFill>
                  <a:latin typeface="Montserrat Classic Bold"/>
                </a:rPr>
                <a:t>Denuncia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35125"/>
              <a:ext cx="7460077" cy="165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Primer contacto para canales de denuncia de actos de corrupción.</a:t>
              </a:r>
            </a:p>
            <a:p>
              <a:pPr>
                <a:lnSpc>
                  <a:spcPts val="3325"/>
                </a:lnSpc>
              </a:pPr>
              <a:endParaRPr lang="en-US" sz="2375" dirty="0">
                <a:solidFill>
                  <a:srgbClr val="202020"/>
                </a:solidFill>
                <a:latin typeface="Montserrat Light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73752" y="4657033"/>
            <a:ext cx="5812610" cy="2924867"/>
            <a:chOff x="0" y="0"/>
            <a:chExt cx="7750147" cy="389982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0"/>
              <a:ext cx="7750147" cy="67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89"/>
                </a:lnSpc>
              </a:pPr>
              <a:r>
                <a:rPr lang="en-US" sz="3324" spc="132" dirty="0">
                  <a:solidFill>
                    <a:srgbClr val="202020"/>
                  </a:solidFill>
                  <a:latin typeface="Montserrat Classic Bold"/>
                </a:rPr>
                <a:t>Faltas administrativas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35125"/>
              <a:ext cx="7750147" cy="2770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Atención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de las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quejas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y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denuncias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de la ciudadanía y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personas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 alertadoras, por presuntas faltas administrativas de las y los Servidores </a:t>
              </a:r>
              <a:r>
                <a:rPr lang="es-MX" sz="2375" dirty="0">
                  <a:solidFill>
                    <a:srgbClr val="202020"/>
                  </a:solidFill>
                  <a:latin typeface="Montserrat Light"/>
                </a:rPr>
                <a:t>Públicos</a:t>
              </a: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.</a:t>
              </a:r>
            </a:p>
            <a:p>
              <a:pPr>
                <a:lnSpc>
                  <a:spcPts val="3325"/>
                </a:lnSpc>
              </a:pP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Clasificación Grave y No Grave.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73752" y="7847908"/>
            <a:ext cx="5595058" cy="2086667"/>
            <a:chOff x="0" y="0"/>
            <a:chExt cx="7460077" cy="278222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0"/>
              <a:ext cx="74600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399" spc="135" dirty="0">
                  <a:solidFill>
                    <a:srgbClr val="202020"/>
                  </a:solidFill>
                  <a:latin typeface="Montserrat Classic Bold"/>
                </a:rPr>
                <a:t>Control Interno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035125"/>
              <a:ext cx="7460077" cy="165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25"/>
                </a:lnSpc>
              </a:pPr>
              <a:r>
                <a:rPr lang="en-US" sz="2375" dirty="0">
                  <a:solidFill>
                    <a:srgbClr val="202020"/>
                  </a:solidFill>
                  <a:latin typeface="Montserrat Light"/>
                </a:rPr>
                <a:t>Planeación, organización, ejecución, dirección, información y seguimiento de sus procesos de gestión.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5558" y="4995685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0" y="-46665"/>
            <a:ext cx="3352800" cy="2971800"/>
          </a:xfrm>
          <a:prstGeom prst="rect">
            <a:avLst/>
          </a:prstGeom>
          <a:solidFill>
            <a:srgbClr val="37B399"/>
          </a:solidFill>
        </p:spPr>
      </p:sp>
      <p:grpSp>
        <p:nvGrpSpPr>
          <p:cNvPr id="6" name="Group 6"/>
          <p:cNvGrpSpPr/>
          <p:nvPr/>
        </p:nvGrpSpPr>
        <p:grpSpPr>
          <a:xfrm>
            <a:off x="2911298" y="7574265"/>
            <a:ext cx="360024" cy="36002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891707" y="4734196"/>
            <a:ext cx="360024" cy="36002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550" y="2002910"/>
            <a:ext cx="2911298" cy="291129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071719" y="8034683"/>
            <a:ext cx="360024" cy="36002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1051" y="249516"/>
            <a:ext cx="3259878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600" spc="488" dirty="0">
                <a:solidFill>
                  <a:srgbClr val="7C5499"/>
                </a:solidFill>
                <a:latin typeface="Arial Black" panose="020B0A04020102020204" pitchFamily="34" charset="0"/>
              </a:rPr>
              <a:t>PEA </a:t>
            </a:r>
          </a:p>
          <a:p>
            <a:pPr algn="ctr"/>
            <a:r>
              <a:rPr lang="en-US" sz="2600" spc="488" dirty="0">
                <a:solidFill>
                  <a:srgbClr val="7C5499"/>
                </a:solidFill>
                <a:latin typeface="Arial Black" panose="020B0A04020102020204" pitchFamily="34" charset="0"/>
              </a:rPr>
              <a:t>Y </a:t>
            </a:r>
          </a:p>
          <a:p>
            <a:pPr algn="ctr"/>
            <a:r>
              <a:rPr lang="en-US" sz="2600" spc="488" dirty="0">
                <a:solidFill>
                  <a:srgbClr val="7C5499"/>
                </a:solidFill>
                <a:latin typeface="Arial Black" panose="020B0A04020102020204" pitchFamily="34" charset="0"/>
              </a:rPr>
              <a:t>ÓRGANOS INTERNOS DE CONTROL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943683-CDBB-C81F-CA38-D523A7F9253C}"/>
              </a:ext>
            </a:extLst>
          </p:cNvPr>
          <p:cNvSpPr txBox="1"/>
          <p:nvPr/>
        </p:nvSpPr>
        <p:spPr>
          <a:xfrm>
            <a:off x="807663" y="9934575"/>
            <a:ext cx="13901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7FB5141D-FF19-5372-458E-1E3D5AD75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459807"/>
              </p:ext>
            </p:extLst>
          </p:nvPr>
        </p:nvGraphicFramePr>
        <p:xfrm>
          <a:off x="2801074" y="86804"/>
          <a:ext cx="14363700" cy="100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E186B72-B707-A0BC-B9F4-699D31DED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706" y="8060390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5558" y="4995685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0" y="-38100"/>
            <a:ext cx="3352800" cy="2971800"/>
          </a:xfrm>
          <a:prstGeom prst="rect">
            <a:avLst/>
          </a:prstGeom>
          <a:solidFill>
            <a:srgbClr val="37B399"/>
          </a:solidFill>
        </p:spPr>
      </p:sp>
      <p:grpSp>
        <p:nvGrpSpPr>
          <p:cNvPr id="4" name="Group 4"/>
          <p:cNvGrpSpPr/>
          <p:nvPr/>
        </p:nvGrpSpPr>
        <p:grpSpPr>
          <a:xfrm>
            <a:off x="2119307" y="4734196"/>
            <a:ext cx="360024" cy="36002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11298" y="7574265"/>
            <a:ext cx="360024" cy="36002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891707" y="4734196"/>
            <a:ext cx="360024" cy="36002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478051"/>
            <a:ext cx="2911298" cy="291129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071719" y="8034683"/>
            <a:ext cx="360024" cy="36002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90872" y="6743700"/>
            <a:ext cx="1530054" cy="1290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163965" y="8130650"/>
            <a:ext cx="1521184" cy="15211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0304" y="8532331"/>
            <a:ext cx="2191006" cy="1402244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911298" y="559632"/>
            <a:ext cx="12249267" cy="166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5424" spc="488" dirty="0">
                <a:solidFill>
                  <a:srgbClr val="7C5499"/>
                </a:solidFill>
                <a:latin typeface="Montserrat Classic Bold"/>
              </a:rPr>
              <a:t>PDE Y ÓRGANOS INTERNOS DE CONTROL </a:t>
            </a:r>
          </a:p>
        </p:txBody>
      </p:sp>
    </p:spTree>
    <p:extLst>
      <p:ext uri="{BB962C8B-B14F-4D97-AF65-F5344CB8AC3E}">
        <p14:creationId xmlns:p14="http://schemas.microsoft.com/office/powerpoint/2010/main" val="66914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5558" y="4995685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0" y="-38100"/>
            <a:ext cx="3352800" cy="2971800"/>
          </a:xfrm>
          <a:prstGeom prst="rect">
            <a:avLst/>
          </a:prstGeom>
          <a:solidFill>
            <a:srgbClr val="37B399"/>
          </a:solidFill>
        </p:spPr>
      </p:sp>
      <p:grpSp>
        <p:nvGrpSpPr>
          <p:cNvPr id="4" name="Group 4"/>
          <p:cNvGrpSpPr/>
          <p:nvPr/>
        </p:nvGrpSpPr>
        <p:grpSpPr>
          <a:xfrm>
            <a:off x="2119307" y="4734196"/>
            <a:ext cx="360024" cy="36002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11298" y="7574265"/>
            <a:ext cx="360024" cy="36002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891707" y="4734196"/>
            <a:ext cx="360024" cy="36002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478051"/>
            <a:ext cx="2911298" cy="291129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071719" y="8034683"/>
            <a:ext cx="360024" cy="36002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31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90872" y="6743700"/>
            <a:ext cx="1530054" cy="1290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163965" y="8130650"/>
            <a:ext cx="1521184" cy="15211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0304" y="8532331"/>
            <a:ext cx="2191006" cy="1402244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911298" y="559632"/>
            <a:ext cx="12249267" cy="166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5424" spc="488" dirty="0">
                <a:solidFill>
                  <a:srgbClr val="7C5499"/>
                </a:solidFill>
                <a:latin typeface="Montserrat Classic Bold"/>
              </a:rPr>
              <a:t>PDE Y ÓRGANOS INTERNOS DE CONTROL </a:t>
            </a:r>
          </a:p>
        </p:txBody>
      </p:sp>
    </p:spTree>
    <p:extLst>
      <p:ext uri="{BB962C8B-B14F-4D97-AF65-F5344CB8AC3E}">
        <p14:creationId xmlns:p14="http://schemas.microsoft.com/office/powerpoint/2010/main" val="294682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08965">
            <a:off x="-6796834" y="1621360"/>
            <a:ext cx="15009790" cy="116530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77863" y="1267368"/>
            <a:ext cx="8276257" cy="23023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23843" y="8924992"/>
            <a:ext cx="802792" cy="802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59305" y="7226407"/>
            <a:ext cx="1221849" cy="857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658205" y="3758710"/>
            <a:ext cx="1213420" cy="11861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859305" y="5721668"/>
            <a:ext cx="1106930" cy="1052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97521" y="5217418"/>
            <a:ext cx="2544602" cy="27554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60266" y="5295403"/>
            <a:ext cx="968487" cy="952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60266" y="7507006"/>
            <a:ext cx="1106882" cy="1106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983666" y="40919"/>
            <a:ext cx="3254112" cy="17276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3008840" y="93654"/>
            <a:ext cx="2201847" cy="15085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777052" y="223888"/>
            <a:ext cx="3111059" cy="111479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199908" y="3971564"/>
            <a:ext cx="7819713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F0E0C"/>
                </a:solidFill>
                <a:latin typeface="Halant Medium Bold"/>
              </a:rPr>
              <a:t>https://sistemaanticorrupcion.michoacan.gob.mx</a:t>
            </a:r>
          </a:p>
          <a:p>
            <a:pPr>
              <a:lnSpc>
                <a:spcPts val="5040"/>
              </a:lnSpc>
            </a:pPr>
            <a:endParaRPr lang="en-US" sz="2699" dirty="0">
              <a:solidFill>
                <a:srgbClr val="0F0E0C"/>
              </a:solidFill>
              <a:latin typeface="Halant Mediu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098394" y="2122038"/>
            <a:ext cx="8858406" cy="121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717070"/>
                </a:solidFill>
                <a:latin typeface="Halant Bold"/>
              </a:rPr>
              <a:t>Datos de contacto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43245" y="7314695"/>
            <a:ext cx="7542029" cy="124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F0E0C"/>
                </a:solidFill>
                <a:latin typeface="Halant Medium"/>
              </a:rPr>
              <a:t> SESEA Michoacán</a:t>
            </a:r>
          </a:p>
          <a:p>
            <a:pPr>
              <a:lnSpc>
                <a:spcPts val="5040"/>
              </a:lnSpc>
            </a:pPr>
            <a:endParaRPr lang="en-US" sz="3599" dirty="0">
              <a:solidFill>
                <a:srgbClr val="0F0E0C"/>
              </a:solidFill>
              <a:latin typeface="Halant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99908" y="5967110"/>
            <a:ext cx="5827513" cy="124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F0E0C"/>
                </a:solidFill>
                <a:latin typeface="Halant Medium"/>
              </a:rPr>
              <a:t> SESEAMichoacan</a:t>
            </a:r>
          </a:p>
          <a:p>
            <a:pPr>
              <a:lnSpc>
                <a:spcPts val="5040"/>
              </a:lnSpc>
            </a:pPr>
            <a:endParaRPr lang="en-US" sz="3599" dirty="0">
              <a:solidFill>
                <a:srgbClr val="0F0E0C"/>
              </a:solidFill>
              <a:latin typeface="Halant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67147" y="5523996"/>
            <a:ext cx="5827513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F0E0C"/>
                </a:solidFill>
                <a:latin typeface="Halant Medium Bold"/>
              </a:rPr>
              <a:t>(443)298-4009</a:t>
            </a:r>
          </a:p>
          <a:p>
            <a:pPr>
              <a:lnSpc>
                <a:spcPts val="5040"/>
              </a:lnSpc>
            </a:pPr>
            <a:endParaRPr lang="en-US" sz="3599" dirty="0">
              <a:solidFill>
                <a:srgbClr val="0F0E0C"/>
              </a:solidFill>
              <a:latin typeface="Halant Medium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82294" y="7440331"/>
            <a:ext cx="5827513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F0E0C"/>
                </a:solidFill>
                <a:latin typeface="Halant Medium"/>
              </a:rPr>
              <a:t>Artilleros de 1847 #640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F0E0C"/>
                </a:solidFill>
                <a:latin typeface="Halant Medium"/>
              </a:rPr>
              <a:t>Col. Chapultepec Sur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F0E0C"/>
                </a:solidFill>
                <a:latin typeface="Halant Medium"/>
              </a:rPr>
              <a:t>Morelia, Mich.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71626" y="8964331"/>
            <a:ext cx="7542029" cy="61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F0E0C"/>
                </a:solidFill>
                <a:latin typeface="Halant Medium"/>
              </a:rPr>
              <a:t>contacto@seseamichoacan.com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773</Words>
  <Application>Microsoft Office PowerPoint</Application>
  <PresentationFormat>Personalizado</PresentationFormat>
  <Paragraphs>66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Calibri</vt:lpstr>
      <vt:lpstr>Montserrat Classic</vt:lpstr>
      <vt:lpstr>Halant Medium Bold</vt:lpstr>
      <vt:lpstr>Montserrat Light</vt:lpstr>
      <vt:lpstr>Arial</vt:lpstr>
      <vt:lpstr>Halant Medium</vt:lpstr>
      <vt:lpstr>Montserrat Classic Bold</vt:lpstr>
      <vt:lpstr>Halant Bold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TallerBPrácticas</dc:title>
  <cp:lastModifiedBy>SESEA Michoacán</cp:lastModifiedBy>
  <cp:revision>6</cp:revision>
  <dcterms:created xsi:type="dcterms:W3CDTF">2006-08-16T00:00:00Z</dcterms:created>
  <dcterms:modified xsi:type="dcterms:W3CDTF">2022-08-29T21:56:46Z</dcterms:modified>
  <dc:identifier>DAEt8Qs8ogE</dc:identifier>
</cp:coreProperties>
</file>